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94" r:id="rId4"/>
    <p:sldId id="288" r:id="rId5"/>
    <p:sldId id="284" r:id="rId6"/>
    <p:sldId id="295" r:id="rId7"/>
    <p:sldId id="258" r:id="rId8"/>
    <p:sldId id="260" r:id="rId9"/>
    <p:sldId id="262" r:id="rId10"/>
    <p:sldId id="293" r:id="rId11"/>
    <p:sldId id="264" r:id="rId12"/>
    <p:sldId id="265" r:id="rId13"/>
    <p:sldId id="267" r:id="rId14"/>
    <p:sldId id="271" r:id="rId15"/>
    <p:sldId id="291" r:id="rId16"/>
    <p:sldId id="292" r:id="rId17"/>
    <p:sldId id="269" r:id="rId18"/>
    <p:sldId id="274" r:id="rId19"/>
    <p:sldId id="282" r:id="rId20"/>
    <p:sldId id="283" r:id="rId21"/>
    <p:sldId id="287" r:id="rId22"/>
    <p:sldId id="268" r:id="rId23"/>
    <p:sldId id="272" r:id="rId24"/>
    <p:sldId id="289" r:id="rId25"/>
    <p:sldId id="290" r:id="rId26"/>
    <p:sldId id="270" r:id="rId27"/>
    <p:sldId id="277" r:id="rId28"/>
    <p:sldId id="278" r:id="rId29"/>
    <p:sldId id="279" r:id="rId30"/>
    <p:sldId id="281" r:id="rId31"/>
    <p:sldId id="280" r:id="rId32"/>
    <p:sldId id="275" r:id="rId33"/>
    <p:sldId id="296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F481EFC-5C20-4160-B2E4-2CBD59B34CE8}">
          <p14:sldIdLst>
            <p14:sldId id="256"/>
            <p14:sldId id="259"/>
            <p14:sldId id="294"/>
            <p14:sldId id="288"/>
            <p14:sldId id="284"/>
            <p14:sldId id="295"/>
          </p14:sldIdLst>
        </p14:section>
        <p14:section name="Philosophies of Software Development" id="{81ABF6FC-49FB-42E2-B714-7169A2B42A9F}">
          <p14:sldIdLst>
            <p14:sldId id="258"/>
            <p14:sldId id="260"/>
            <p14:sldId id="262"/>
            <p14:sldId id="293"/>
            <p14:sldId id="264"/>
            <p14:sldId id="265"/>
          </p14:sldIdLst>
        </p14:section>
        <p14:section name="Issue Management" id="{F11A76E0-A866-4CB7-8E84-1338A4AAFFC9}">
          <p14:sldIdLst>
            <p14:sldId id="267"/>
            <p14:sldId id="271"/>
            <p14:sldId id="291"/>
            <p14:sldId id="292"/>
          </p14:sldIdLst>
        </p14:section>
        <p14:section name="Development Environment" id="{88DA6741-D1B5-47EB-89C8-93289B7D5F71}">
          <p14:sldIdLst>
            <p14:sldId id="269"/>
            <p14:sldId id="274"/>
            <p14:sldId id="282"/>
            <p14:sldId id="283"/>
            <p14:sldId id="287"/>
          </p14:sldIdLst>
        </p14:section>
        <p14:section name="Version Control" id="{4948B8DF-4753-4006-8DC7-8DEDD4DBDFBA}">
          <p14:sldIdLst>
            <p14:sldId id="268"/>
            <p14:sldId id="272"/>
            <p14:sldId id="289"/>
            <p14:sldId id="290"/>
          </p14:sldIdLst>
        </p14:section>
        <p14:section name="Coding Principles" id="{9544C96A-3488-46E2-824E-6AB57D6060C8}">
          <p14:sldIdLst>
            <p14:sldId id="270"/>
            <p14:sldId id="277"/>
            <p14:sldId id="278"/>
            <p14:sldId id="279"/>
            <p14:sldId id="281"/>
            <p14:sldId id="280"/>
            <p14:sldId id="275"/>
            <p14:sldId id="296"/>
          </p14:sldIdLst>
        </p14:section>
        <p14:section name="Miscellaneous" id="{9C0DA4A3-7D7E-4C04-91FF-E3D1EE75AF33}">
          <p14:sldIdLst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54839"/>
    <a:srgbClr val="63BA3C"/>
    <a:srgbClr val="F4F4F4"/>
    <a:srgbClr val="262626"/>
    <a:srgbClr val="F2F2F2"/>
    <a:srgbClr val="E21818"/>
    <a:srgbClr val="EE6060"/>
    <a:srgbClr val="0E1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89942" autoAdjust="0"/>
  </p:normalViewPr>
  <p:slideViewPr>
    <p:cSldViewPr snapToGrid="0">
      <p:cViewPr varScale="1">
        <p:scale>
          <a:sx n="103" d="100"/>
          <a:sy n="103" d="100"/>
        </p:scale>
        <p:origin x="930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99061-EBE9-4DA5-AFDD-AAFDDD95A772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B30E8-B7F8-41D0-9BFE-DC86C66FD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1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22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React dev tools by showing test component state and props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8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your development environment is all set up, we can now actually start working on the project! But if we want to work at a big tech company, we need some more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7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1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35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72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74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4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83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1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62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don’t have too much experience, but it is worth considering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7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tips might not even be useful for this lab’s context</a:t>
            </a:r>
          </a:p>
          <a:p>
            <a:r>
              <a:rPr lang="en-US" dirty="0"/>
              <a:t>I am just presenting what I have found is widely used in the software industry, and my observations on how it seems to work for them</a:t>
            </a:r>
          </a:p>
          <a:p>
            <a:r>
              <a:rPr lang="en-US" dirty="0"/>
              <a:t>Some stuff is anecdotal, might not actually reflect the state of the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5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8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key buzzword in the tech industry is Agile development</a:t>
            </a:r>
          </a:p>
          <a:p>
            <a:r>
              <a:rPr lang="en-US" dirty="0"/>
              <a:t>This is a philosophy that is widely adopted across a lot of software development teams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9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stole these diagrams from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stolen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6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Jira (most popular in the industry)</a:t>
            </a:r>
          </a:p>
          <a:p>
            <a:r>
              <a:rPr lang="en-US" dirty="0"/>
              <a:t>Miro</a:t>
            </a:r>
          </a:p>
          <a:p>
            <a:r>
              <a:rPr lang="en-US" dirty="0"/>
              <a:t>Notion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6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 git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 React Snippets (</a:t>
            </a:r>
            <a:r>
              <a:rPr lang="en-US" dirty="0" err="1"/>
              <a:t>rafce</a:t>
            </a:r>
            <a:r>
              <a:rPr lang="en-US" dirty="0"/>
              <a:t> and </a:t>
            </a:r>
            <a:r>
              <a:rPr lang="en-US" dirty="0" err="1"/>
              <a:t>useState</a:t>
            </a:r>
            <a:r>
              <a:rPr lang="en-US" dirty="0"/>
              <a:t>) by creating test component with state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Demo </a:t>
            </a:r>
            <a:r>
              <a:rPr lang="en-US" dirty="0" err="1"/>
              <a:t>autorename</a:t>
            </a:r>
            <a:r>
              <a:rPr lang="en-US" dirty="0"/>
              <a:t> tag when adding the counter prop to the JSX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 Prettier by autoformatting on save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don’t need to worry about the React ones if you haven’t used React, but others can come in handy in plain HTML/JS/CSS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B30E8-B7F8-41D0-9BFE-DC86C66FD3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140-7000-4400-AE53-64935092F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26A3D-4530-4B29-9C70-4E1CFAC4B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8504-E499-4E32-869D-673225DA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AF510-0422-4837-B8C3-C4B79E7C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B7A9-1391-420E-883A-8F3DB352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8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3312-8E14-4EC4-8A11-5EEDD157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BE1F2-9816-4071-A0FC-E18126F5A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6BC08-A70C-489A-A837-4E59D88C1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3A616-E5AA-4479-8A01-8EE024B1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B5829-08FF-48C6-A404-D2136E52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8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63B9E-AAA0-46A3-836D-3B3393577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3A336-C641-4808-BEBC-C147F1095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5382B-3B06-48CA-ADEE-6E1B2D82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6AF1D-AC75-4EEF-8AA9-50F92C13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4663F-3F89-48B0-98DF-E2130536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8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CA66-17E9-497E-894E-0AAFAA74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C854-6DE1-4674-B0ED-A8756DF2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7719A-CD2E-4EFB-A6B8-977D61B4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A48A-CC85-4754-B8B4-06E906E5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BCC2E-73A5-4960-AFB0-F2F010B0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3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9B23-2CD1-4822-97D5-377F3502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B670A-006E-4271-85D3-CECFF873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699D2-79EB-460B-A52E-D8C35F612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593C2-E79C-4FE4-9E3E-FDC409A7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4AA3F-B69A-479D-9834-35AE7B0B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3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1365-9098-4A12-9619-357FCD39C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4E2D-1902-44B5-9399-64C3F3952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FECDD-44F6-4A73-AA8E-ABD67284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D2321-5004-448A-81DF-9264E465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BEB88-17AB-4A31-945C-6529DECF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101FB-3726-4325-8F37-BBD17443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90B-3E32-45CF-B9E9-B8C8C52A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A1D8E-EC4D-41CD-B3B2-14C43120B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AF144-8DC3-43DE-B67C-A5403DD0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FDC24-6695-4339-961E-0DC7B7E20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1B02AA-A35F-4F4F-8A9C-2FD7885E0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C2ED5-3C63-4D7A-A0F7-14F87EFC6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A8B80-B6F8-4E91-A066-419D1CF6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87011-08EC-465E-9E7A-718378DD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8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F1BB-0E61-4792-9EEF-DB784F8F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ACF12-0D3A-4602-9DE3-0F82CF12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16F1A-F786-42C5-8F78-EFEFE79E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0C683-4DE1-4449-AC95-B1ABAFED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B5687-1935-45F7-A1BF-9AAADAFE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18315-19F5-423A-8F93-BD7436C2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71E54-4C5E-4C96-9FFE-C3C0BF44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8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E93D-C711-4F25-B25B-1DFD4467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7FC9-2A10-40C7-8A23-CA6DEC4F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5D05B-3221-4793-8ECA-070B5654E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5EF4E-16AE-402E-84C3-C67C9292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F1FE3-94CA-4B3C-B53E-D53C3A08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66492-ED51-4844-AD5B-3A9C4F9C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9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DD4-2F3C-4EFE-889B-64D07DFE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E43C9-5423-4F0E-8821-30205284BB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DA7D0B-5127-46C2-8BF7-60E0B9C46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842E9-54F8-4916-84F6-5AC06B24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6A369-76C9-4555-BD3C-BCC6797B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CDCA-9143-4EB9-B750-C838B78A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D346E-9A0D-4DBC-B66D-AB69DDB5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DBCB0-B205-4A55-9115-2B72BD3F1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85260-95AC-4FBE-980B-FB450F732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257A4-A7D9-4B05-9702-31B04603F6C4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0C578-7578-487F-8816-DF80280926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2C187-8D1E-4C74-A359-6C751BF4A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A024-D7A4-43FF-BBD0-8F24CB31E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://www.flickr.com/photos/gillyberlin/1261459480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hyperlink" Target="https://el.wiktionary.org/wiki/%CE%91%CF%81%CF%87%CE%B5%CE%AF%CE%BF:Google_%22G%22_Logo.svg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en.wikipedia.org/wiki/Meta_Inc." TargetMode="External"/><Relationship Id="rId9" Type="http://schemas.openxmlformats.org/officeDocument/2006/relationships/hyperlink" Target="https://commons.wikimedia.org/wiki/File:Netflix_2015_N_logo.svg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hyperlink" Target="https://el.wiktionary.org/wiki/%CE%91%CF%81%CF%87%CE%B5%CE%AF%CE%BF:Google_%22G%22_Logo.sv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8.png"/><Relationship Id="rId1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0" Type="http://schemas.openxmlformats.org/officeDocument/2006/relationships/image" Target="../media/image34.svg"/><Relationship Id="rId4" Type="http://schemas.openxmlformats.org/officeDocument/2006/relationships/image" Target="../media/image12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12.svg"/><Relationship Id="rId10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12.svg"/><Relationship Id="rId9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18.svg"/><Relationship Id="rId7" Type="http://schemas.openxmlformats.org/officeDocument/2006/relationships/image" Target="../media/image44.sv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0" Type="http://schemas.openxmlformats.org/officeDocument/2006/relationships/image" Target="../media/image53.png"/><Relationship Id="rId4" Type="http://schemas.openxmlformats.org/officeDocument/2006/relationships/image" Target="../media/image18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60.jpeg"/><Relationship Id="rId5" Type="http://schemas.openxmlformats.org/officeDocument/2006/relationships/image" Target="../media/image14.png"/><Relationship Id="rId10" Type="http://schemas.openxmlformats.org/officeDocument/2006/relationships/image" Target="../media/image59.png"/><Relationship Id="rId4" Type="http://schemas.openxmlformats.org/officeDocument/2006/relationships/image" Target="../media/image18.svg"/><Relationship Id="rId9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3.png"/><Relationship Id="rId7" Type="http://schemas.openxmlformats.org/officeDocument/2006/relationships/image" Target="../media/image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66.svg"/><Relationship Id="rId5" Type="http://schemas.openxmlformats.org/officeDocument/2006/relationships/image" Target="../media/image18.svg"/><Relationship Id="rId10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14.png"/><Relationship Id="rId10" Type="http://schemas.openxmlformats.org/officeDocument/2006/relationships/image" Target="../media/image69.jpe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14.png"/><Relationship Id="rId10" Type="http://schemas.openxmlformats.org/officeDocument/2006/relationships/image" Target="../media/image72.png"/><Relationship Id="rId4" Type="http://schemas.microsoft.com/office/2007/relationships/hdphoto" Target="../media/hdphoto1.wdp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4.png"/><Relationship Id="rId10" Type="http://schemas.openxmlformats.org/officeDocument/2006/relationships/hyperlink" Target="https://learngitbranching.js.org/" TargetMode="External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7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hyperlink" Target="https://el.wiktionary.org/wiki/%CE%91%CF%81%CF%87%CE%B5%CE%AF%CE%BF:Google_%22G%22_Logo.svg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8.svg"/><Relationship Id="rId9" Type="http://schemas.openxmlformats.org/officeDocument/2006/relationships/image" Target="../media/image66.svg"/><Relationship Id="rId1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svg"/><Relationship Id="rId10" Type="http://schemas.openxmlformats.org/officeDocument/2006/relationships/image" Target="../media/image7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1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82.png"/><Relationship Id="rId5" Type="http://schemas.openxmlformats.org/officeDocument/2006/relationships/image" Target="../media/image18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openxmlformats.org/officeDocument/2006/relationships/image" Target="../media/image8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microsoft.com/office/2007/relationships/hdphoto" Target="../media/hdphoto1.wdp"/><Relationship Id="rId3" Type="http://schemas.openxmlformats.org/officeDocument/2006/relationships/image" Target="../media/image17.png"/><Relationship Id="rId7" Type="http://schemas.openxmlformats.org/officeDocument/2006/relationships/image" Target="../media/image8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14.png"/><Relationship Id="rId10" Type="http://schemas.openxmlformats.org/officeDocument/2006/relationships/image" Target="../media/image90.png"/><Relationship Id="rId4" Type="http://schemas.openxmlformats.org/officeDocument/2006/relationships/image" Target="../media/image18.svg"/><Relationship Id="rId9" Type="http://schemas.openxmlformats.org/officeDocument/2006/relationships/image" Target="../media/image89.gif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18.sv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CF9F-0017-4A88-BB69-678801C51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280" y="294779"/>
            <a:ext cx="5578679" cy="384099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Lessons on Good Software Development from the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D02CF-99D4-4030-894C-7038C7CBD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826" y="4248674"/>
            <a:ext cx="2737793" cy="394632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Enrique Casillas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9B06C-A6C2-421F-BA4F-FA2360A7662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9BFC1E-9A30-40BC-948B-CA793CD9E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8895"/>
          <a:stretch/>
        </p:blipFill>
        <p:spPr>
          <a:xfrm>
            <a:off x="8658728" y="294779"/>
            <a:ext cx="970543" cy="631132"/>
          </a:xfrm>
          <a:prstGeom prst="rect">
            <a:avLst/>
          </a:prstGeom>
        </p:spPr>
      </p:pic>
      <p:pic>
        <p:nvPicPr>
          <p:cNvPr id="1026" name="Picture 2" descr="White amazon icon - Free white site logo icons">
            <a:extLst>
              <a:ext uri="{FF2B5EF4-FFF2-40B4-BE49-F238E27FC236}">
                <a16:creationId xmlns:a16="http://schemas.microsoft.com/office/drawing/2014/main" id="{E3746A8C-E1E5-46D2-8ED8-BB39EA71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728" y="1413544"/>
            <a:ext cx="1015068" cy="101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222537-F844-409A-B55B-951BC34C15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20B06"/>
              </a:clrFrom>
              <a:clrTo>
                <a:srgbClr val="020B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6364" t="24379" r="33769" b="29350"/>
          <a:stretch/>
        </p:blipFill>
        <p:spPr>
          <a:xfrm>
            <a:off x="8730034" y="5359517"/>
            <a:ext cx="872455" cy="101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ADCD1-C3D9-46A3-969C-CAC2D97E86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03961" y="2862568"/>
            <a:ext cx="524600" cy="952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CFC229-C7ED-4751-B3B4-5D3EE0183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771630" y="4248674"/>
            <a:ext cx="789264" cy="7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6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What is Agile Methodology? Benefits of using Agile | nvisia">
            <a:extLst>
              <a:ext uri="{FF2B5EF4-FFF2-40B4-BE49-F238E27FC236}">
                <a16:creationId xmlns:a16="http://schemas.microsoft.com/office/drawing/2014/main" id="{EC5A19E7-D28E-41AA-92BE-F7ECDBD3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524" y="589896"/>
            <a:ext cx="9627476" cy="551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9" y="310393"/>
            <a:ext cx="349727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Agile Methodology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7CA5DF2-FDFB-4C97-AFD2-EA4213153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ile:Visual Studio Code 1.35 icon.svg - Wikimedia Commons">
            <a:extLst>
              <a:ext uri="{FF2B5EF4-FFF2-40B4-BE49-F238E27FC236}">
                <a16:creationId xmlns:a16="http://schemas.microsoft.com/office/drawing/2014/main" id="{F104D666-FBBA-4CAC-822B-79975A7E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Git - Logo Downloads">
            <a:extLst>
              <a:ext uri="{FF2B5EF4-FFF2-40B4-BE49-F238E27FC236}">
                <a16:creationId xmlns:a16="http://schemas.microsoft.com/office/drawing/2014/main" id="{014E7693-9118-4575-8D1D-D4AEB541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aterfall vs. Agile: Which Methodology is Right for Your Project?">
            <a:extLst>
              <a:ext uri="{FF2B5EF4-FFF2-40B4-BE49-F238E27FC236}">
                <a16:creationId xmlns:a16="http://schemas.microsoft.com/office/drawing/2014/main" id="{BFAC8C1B-EAC4-43DF-9807-0F13FD656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E7E8E9"/>
              </a:clrFrom>
              <a:clrTo>
                <a:srgbClr val="E7E8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5962" r="61892" b="29518"/>
          <a:stretch/>
        </p:blipFill>
        <p:spPr bwMode="auto">
          <a:xfrm>
            <a:off x="489160" y="1474456"/>
            <a:ext cx="1813167" cy="32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A38CE4-81F7-4A19-B68D-7051FD899685}"/>
              </a:ext>
            </a:extLst>
          </p:cNvPr>
          <p:cNvSpPr txBox="1"/>
          <p:nvPr/>
        </p:nvSpPr>
        <p:spPr>
          <a:xfrm>
            <a:off x="442309" y="4832254"/>
            <a:ext cx="1813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Waterfall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(not really used in tech)</a:t>
            </a:r>
          </a:p>
        </p:txBody>
      </p:sp>
    </p:spTree>
    <p:extLst>
      <p:ext uri="{BB962C8B-B14F-4D97-AF65-F5344CB8AC3E}">
        <p14:creationId xmlns:p14="http://schemas.microsoft.com/office/powerpoint/2010/main" val="30545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95758E21-CBA9-4A9B-81DA-C5738AE16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" t="5845" r="7059"/>
          <a:stretch/>
        </p:blipFill>
        <p:spPr bwMode="auto">
          <a:xfrm>
            <a:off x="147144" y="386386"/>
            <a:ext cx="9848193" cy="59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50" y="310393"/>
            <a:ext cx="1567044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Scrum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7CA5DF2-FDFB-4C97-AFD2-EA4213153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ile:Visual Studio Code 1.35 icon.svg - Wikimedia Commons">
            <a:extLst>
              <a:ext uri="{FF2B5EF4-FFF2-40B4-BE49-F238E27FC236}">
                <a16:creationId xmlns:a16="http://schemas.microsoft.com/office/drawing/2014/main" id="{133727F4-AA61-4AB1-A1C6-A586654D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 - Logo Downloads">
            <a:extLst>
              <a:ext uri="{FF2B5EF4-FFF2-40B4-BE49-F238E27FC236}">
                <a16:creationId xmlns:a16="http://schemas.microsoft.com/office/drawing/2014/main" id="{4DBEB90E-B5C2-4744-9D36-019E7BD4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56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717445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Industry Approach to Dealing with Customers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7CA5DF2-FDFB-4C97-AFD2-EA421315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ile:Visual Studio Code 1.35 icon.svg - Wikimedia Commons">
            <a:extLst>
              <a:ext uri="{FF2B5EF4-FFF2-40B4-BE49-F238E27FC236}">
                <a16:creationId xmlns:a16="http://schemas.microsoft.com/office/drawing/2014/main" id="{EC8234E5-9C2A-4879-A24A-B4DB59738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 - Logo Downloads">
            <a:extLst>
              <a:ext uri="{FF2B5EF4-FFF2-40B4-BE49-F238E27FC236}">
                <a16:creationId xmlns:a16="http://schemas.microsoft.com/office/drawing/2014/main" id="{19BA257F-D5F8-4C95-A1EE-8A0E2532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3DEAC03F-B764-4769-970F-32FF43855AFA}"/>
              </a:ext>
            </a:extLst>
          </p:cNvPr>
          <p:cNvSpPr/>
          <p:nvPr/>
        </p:nvSpPr>
        <p:spPr>
          <a:xfrm>
            <a:off x="343949" y="1708888"/>
            <a:ext cx="5400663" cy="1364792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388CA9-131C-4D58-9694-2729DBA73BF1}"/>
              </a:ext>
            </a:extLst>
          </p:cNvPr>
          <p:cNvSpPr txBox="1">
            <a:spLocks/>
          </p:cNvSpPr>
          <p:nvPr/>
        </p:nvSpPr>
        <p:spPr>
          <a:xfrm>
            <a:off x="541054" y="1886595"/>
            <a:ext cx="5038970" cy="1009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companies often try to emphasize and encourage </a:t>
            </a:r>
            <a:r>
              <a:rPr lang="en-US" sz="20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collaboration</a:t>
            </a:r>
            <a:r>
              <a:rPr lang="en-US" sz="20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but be aware of the pitfalls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D3B97-1868-4407-A69D-72C31FEC37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793" b="71265"/>
          <a:stretch/>
        </p:blipFill>
        <p:spPr>
          <a:xfrm>
            <a:off x="454470" y="4041958"/>
            <a:ext cx="2855321" cy="396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F690-6738-4A90-8BDB-5F1E606456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05" y="4041958"/>
            <a:ext cx="531429" cy="53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9D9BE7-B20C-450E-B4BB-5B07497D4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7066" y="4969327"/>
            <a:ext cx="4841907" cy="53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92B10C-6CD7-463F-A97E-B62ED8672E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34351" y="4997127"/>
            <a:ext cx="475831" cy="47583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0E9330F-3F96-46E1-8FC4-5A8A1630F50C}"/>
              </a:ext>
            </a:extLst>
          </p:cNvPr>
          <p:cNvSpPr/>
          <p:nvPr/>
        </p:nvSpPr>
        <p:spPr>
          <a:xfrm>
            <a:off x="7783020" y="2767224"/>
            <a:ext cx="3192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 Volatility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E4730-36E7-4359-BA58-D55AE2D2707D}"/>
              </a:ext>
            </a:extLst>
          </p:cNvPr>
          <p:cNvSpPr/>
          <p:nvPr/>
        </p:nvSpPr>
        <p:spPr>
          <a:xfrm>
            <a:off x="7783020" y="3299899"/>
            <a:ext cx="31925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Creep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9BF137-FF2F-44E4-9B0C-0D9BE4D67A7F}"/>
              </a:ext>
            </a:extLst>
          </p:cNvPr>
          <p:cNvSpPr/>
          <p:nvPr/>
        </p:nvSpPr>
        <p:spPr>
          <a:xfrm>
            <a:off x="7783020" y="3841903"/>
            <a:ext cx="22543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 Creep</a:t>
            </a:r>
          </a:p>
        </p:txBody>
      </p:sp>
      <p:pic>
        <p:nvPicPr>
          <p:cNvPr id="18" name="Graphic 17" descr="Warning">
            <a:extLst>
              <a:ext uri="{FF2B5EF4-FFF2-40B4-BE49-F238E27FC236}">
                <a16:creationId xmlns:a16="http://schemas.microsoft.com/office/drawing/2014/main" id="{62D69521-5878-424E-872F-230B1A87E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73255" y="1921238"/>
            <a:ext cx="667517" cy="6675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2A13466-AA71-4D02-81E9-92AC1920AF8F}"/>
              </a:ext>
            </a:extLst>
          </p:cNvPr>
          <p:cNvSpPr/>
          <p:nvPr/>
        </p:nvSpPr>
        <p:spPr>
          <a:xfrm>
            <a:off x="8024855" y="1942424"/>
            <a:ext cx="30208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working with customers, beware…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B2957D-916B-4978-9589-6018212F5B18}"/>
              </a:ext>
            </a:extLst>
          </p:cNvPr>
          <p:cNvCxnSpPr>
            <a:cxnSpLocks/>
          </p:cNvCxnSpPr>
          <p:nvPr/>
        </p:nvCxnSpPr>
        <p:spPr>
          <a:xfrm flipV="1">
            <a:off x="3294551" y="4279444"/>
            <a:ext cx="185030" cy="1183"/>
          </a:xfrm>
          <a:prstGeom prst="line">
            <a:avLst/>
          </a:prstGeom>
          <a:ln w="28575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6136915-761F-483D-82A1-84F913406272}"/>
              </a:ext>
            </a:extLst>
          </p:cNvPr>
          <p:cNvCxnSpPr>
            <a:cxnSpLocks/>
          </p:cNvCxnSpPr>
          <p:nvPr/>
        </p:nvCxnSpPr>
        <p:spPr>
          <a:xfrm flipV="1">
            <a:off x="1044441" y="5233858"/>
            <a:ext cx="185030" cy="1183"/>
          </a:xfrm>
          <a:prstGeom prst="line">
            <a:avLst/>
          </a:prstGeom>
          <a:ln w="28575">
            <a:solidFill>
              <a:srgbClr val="1E1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52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F6D221-2F90-4FF0-8B1A-49A7355329CC}"/>
              </a:ext>
            </a:extLst>
          </p:cNvPr>
          <p:cNvSpPr/>
          <p:nvPr/>
        </p:nvSpPr>
        <p:spPr>
          <a:xfrm>
            <a:off x="0" y="4286774"/>
            <a:ext cx="12192000" cy="25712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6C68EE-5531-46CB-92F3-B8F41AE712D7}"/>
              </a:ext>
            </a:extLst>
          </p:cNvPr>
          <p:cNvSpPr txBox="1">
            <a:spLocks/>
          </p:cNvSpPr>
          <p:nvPr/>
        </p:nvSpPr>
        <p:spPr>
          <a:xfrm>
            <a:off x="2036122" y="1469367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 Management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4DA86-6A93-43B8-BE8C-A0E2DC90FE6F}"/>
              </a:ext>
            </a:extLst>
          </p:cNvPr>
          <p:cNvSpPr txBox="1">
            <a:spLocks/>
          </p:cNvSpPr>
          <p:nvPr/>
        </p:nvSpPr>
        <p:spPr>
          <a:xfrm>
            <a:off x="2036122" y="2678285"/>
            <a:ext cx="8119756" cy="82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bugs and features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C6BCB77-9CAC-4A6A-8568-03B7190A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4908" y="5057862"/>
            <a:ext cx="1022184" cy="102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1824928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Issues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7749E9C-84EA-4231-BFE3-0B02652DA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5" name="Picture 8" descr="File:Visual Studio Code 1.35 icon.svg - Wikimedia Commons">
            <a:extLst>
              <a:ext uri="{FF2B5EF4-FFF2-40B4-BE49-F238E27FC236}">
                <a16:creationId xmlns:a16="http://schemas.microsoft.com/office/drawing/2014/main" id="{519626BD-3481-42F9-BC2F-DC5FB5DB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 - Logo Downloads">
            <a:extLst>
              <a:ext uri="{FF2B5EF4-FFF2-40B4-BE49-F238E27FC236}">
                <a16:creationId xmlns:a16="http://schemas.microsoft.com/office/drawing/2014/main" id="{9CF4D32A-4BE4-4F33-A321-F1F6C1D6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crum Development With Jira — Agile Project Management (Part 3) | by  Fernando Putra | Medium">
            <a:extLst>
              <a:ext uri="{FF2B5EF4-FFF2-40B4-BE49-F238E27FC236}">
                <a16:creationId xmlns:a16="http://schemas.microsoft.com/office/drawing/2014/main" id="{D65B9364-A9F8-4933-96FC-368CAF53F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06" y="447173"/>
            <a:ext cx="4382969" cy="6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82AA0EB-D048-42B1-BBDA-D2477B055963}"/>
              </a:ext>
            </a:extLst>
          </p:cNvPr>
          <p:cNvGrpSpPr/>
          <p:nvPr/>
        </p:nvGrpSpPr>
        <p:grpSpPr>
          <a:xfrm>
            <a:off x="3336422" y="1715554"/>
            <a:ext cx="5519153" cy="3886586"/>
            <a:chOff x="1961147" y="1498214"/>
            <a:chExt cx="5519153" cy="38865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AF69811-6AD0-4C90-9E8F-470C72894E23}"/>
                </a:ext>
              </a:extLst>
            </p:cNvPr>
            <p:cNvSpPr/>
            <p:nvPr/>
          </p:nvSpPr>
          <p:spPr>
            <a:xfrm>
              <a:off x="1961147" y="1498214"/>
              <a:ext cx="5519153" cy="3886586"/>
            </a:xfrm>
            <a:prstGeom prst="roundRect">
              <a:avLst>
                <a:gd name="adj" fmla="val 7359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432F6CC-F461-4ABC-9891-C5010589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66519" y="4479517"/>
              <a:ext cx="612993" cy="6129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A02AA3-8744-4E25-B607-6BEA9FF0052D}"/>
                </a:ext>
              </a:extLst>
            </p:cNvPr>
            <p:cNvSpPr txBox="1"/>
            <p:nvPr/>
          </p:nvSpPr>
          <p:spPr>
            <a:xfrm>
              <a:off x="2235674" y="1804711"/>
              <a:ext cx="5043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Tooltip when hovering over specific districts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54E46C-89B0-4565-B7D7-763819593DBB}"/>
                </a:ext>
              </a:extLst>
            </p:cNvPr>
            <p:cNvSpPr/>
            <p:nvPr/>
          </p:nvSpPr>
          <p:spPr>
            <a:xfrm>
              <a:off x="6482185" y="4375063"/>
              <a:ext cx="797169" cy="79716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EC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6C7BBB-FB5D-4063-8F46-A8BA19C505E2}"/>
                </a:ext>
              </a:extLst>
            </p:cNvPr>
            <p:cNvGrpSpPr/>
            <p:nvPr/>
          </p:nvGrpSpPr>
          <p:grpSpPr>
            <a:xfrm>
              <a:off x="2224551" y="4467152"/>
              <a:ext cx="642106" cy="612993"/>
              <a:chOff x="2224551" y="5053287"/>
              <a:chExt cx="642106" cy="61299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BE379C4-4662-4A7A-8F3D-610A7FC1A3F3}"/>
                  </a:ext>
                </a:extLst>
              </p:cNvPr>
              <p:cNvSpPr/>
              <p:nvPr/>
            </p:nvSpPr>
            <p:spPr>
              <a:xfrm>
                <a:off x="2239108" y="5053287"/>
                <a:ext cx="612993" cy="612993"/>
              </a:xfrm>
              <a:prstGeom prst="roundRect">
                <a:avLst/>
              </a:prstGeom>
              <a:solidFill>
                <a:srgbClr val="63BA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Graphic 22" descr="Bookmark">
                <a:extLst>
                  <a:ext uri="{FF2B5EF4-FFF2-40B4-BE49-F238E27FC236}">
                    <a16:creationId xmlns:a16="http://schemas.microsoft.com/office/drawing/2014/main" id="{E1841FEC-8391-4E1E-ABD4-CC6DA27DD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224551" y="5152056"/>
                <a:ext cx="642106" cy="440183"/>
              </a:xfrm>
              <a:prstGeom prst="rect">
                <a:avLst/>
              </a:prstGeom>
            </p:spPr>
          </p:pic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10642C3-49B2-41E3-89BA-4985C27D20F8}"/>
                </a:ext>
              </a:extLst>
            </p:cNvPr>
            <p:cNvSpPr/>
            <p:nvPr/>
          </p:nvSpPr>
          <p:spPr>
            <a:xfrm>
              <a:off x="3893930" y="4565921"/>
              <a:ext cx="496141" cy="448874"/>
            </a:xfrm>
            <a:prstGeom prst="roundRect">
              <a:avLst>
                <a:gd name="adj" fmla="val 4637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1E1E1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79441D5-D168-4F0D-B0AC-455CA476F0F8}"/>
                </a:ext>
              </a:extLst>
            </p:cNvPr>
            <p:cNvSpPr/>
            <p:nvPr/>
          </p:nvSpPr>
          <p:spPr>
            <a:xfrm>
              <a:off x="2235674" y="3030833"/>
              <a:ext cx="2603026" cy="5588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Interactive Map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A3F1E6A-9D4E-4A84-B81A-4EE9FE37F464}"/>
              </a:ext>
            </a:extLst>
          </p:cNvPr>
          <p:cNvSpPr txBox="1"/>
          <p:nvPr/>
        </p:nvSpPr>
        <p:spPr>
          <a:xfrm>
            <a:off x="6460636" y="4729377"/>
            <a:ext cx="1487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SE-142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2F6009-CD7E-4055-8A0C-CFCEADE93206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2579939" y="3584459"/>
            <a:ext cx="971913" cy="200055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69D14-8CF9-4638-945E-802EE590E182}"/>
              </a:ext>
            </a:extLst>
          </p:cNvPr>
          <p:cNvSpPr txBox="1"/>
          <p:nvPr/>
        </p:nvSpPr>
        <p:spPr>
          <a:xfrm>
            <a:off x="1548929" y="3584459"/>
            <a:ext cx="1031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EF55E5-0002-42BE-86D5-8675EFA31D01}"/>
              </a:ext>
            </a:extLst>
          </p:cNvPr>
          <p:cNvCxnSpPr>
            <a:cxnSpLocks/>
            <a:stCxn id="34" idx="3"/>
            <a:endCxn id="3" idx="1"/>
          </p:cNvCxnSpPr>
          <p:nvPr/>
        </p:nvCxnSpPr>
        <p:spPr>
          <a:xfrm flipV="1">
            <a:off x="1982549" y="2499105"/>
            <a:ext cx="1628400" cy="114032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6BD6BE2-D626-4F35-8CCE-D6F73E23782A}"/>
              </a:ext>
            </a:extLst>
          </p:cNvPr>
          <p:cNvSpPr txBox="1"/>
          <p:nvPr/>
        </p:nvSpPr>
        <p:spPr>
          <a:xfrm>
            <a:off x="1136956" y="2413082"/>
            <a:ext cx="845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12A3740-638A-49E8-ACD7-AB266CE05587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730776" y="4985748"/>
            <a:ext cx="767726" cy="86218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33E46A5-95AF-4A02-BB9B-C4D6F7F8EB5A}"/>
              </a:ext>
            </a:extLst>
          </p:cNvPr>
          <p:cNvSpPr txBox="1"/>
          <p:nvPr/>
        </p:nvSpPr>
        <p:spPr>
          <a:xfrm>
            <a:off x="1356422" y="4785693"/>
            <a:ext cx="1374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Issue Type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48A3F8A-9486-48A4-A29F-A6855C31A1C6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4241932" y="5318224"/>
            <a:ext cx="505914" cy="578751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1A7C6E4-EA79-4D27-A55A-F31CECFDCF39}"/>
              </a:ext>
            </a:extLst>
          </p:cNvPr>
          <p:cNvSpPr txBox="1"/>
          <p:nvPr/>
        </p:nvSpPr>
        <p:spPr>
          <a:xfrm>
            <a:off x="2168876" y="5696920"/>
            <a:ext cx="2073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Priority/Urgency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71BE43-2F3B-4C6E-B2F3-DCC13201BAFC}"/>
              </a:ext>
            </a:extLst>
          </p:cNvPr>
          <p:cNvCxnSpPr>
            <a:cxnSpLocks/>
          </p:cNvCxnSpPr>
          <p:nvPr/>
        </p:nvCxnSpPr>
        <p:spPr>
          <a:xfrm flipV="1">
            <a:off x="5517275" y="5309851"/>
            <a:ext cx="0" cy="387069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622C80D-8FD1-4901-A055-806624654139}"/>
              </a:ext>
            </a:extLst>
          </p:cNvPr>
          <p:cNvSpPr txBox="1"/>
          <p:nvPr/>
        </p:nvSpPr>
        <p:spPr>
          <a:xfrm>
            <a:off x="4738993" y="5719958"/>
            <a:ext cx="1821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Time Estimate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9A7236-6BED-48F9-9E69-C0634BB99FA0}"/>
              </a:ext>
            </a:extLst>
          </p:cNvPr>
          <p:cNvSpPr txBox="1"/>
          <p:nvPr/>
        </p:nvSpPr>
        <p:spPr>
          <a:xfrm>
            <a:off x="6790156" y="5735260"/>
            <a:ext cx="136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Issue ID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CFD5FD-D1C5-4A62-BEE2-8C998418CA14}"/>
              </a:ext>
            </a:extLst>
          </p:cNvPr>
          <p:cNvCxnSpPr>
            <a:cxnSpLocks/>
            <a:stCxn id="59" idx="0"/>
            <a:endCxn id="29" idx="2"/>
          </p:cNvCxnSpPr>
          <p:nvPr/>
        </p:nvCxnSpPr>
        <p:spPr>
          <a:xfrm flipH="1" flipV="1">
            <a:off x="7204444" y="5252597"/>
            <a:ext cx="267082" cy="482663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D670D6-5F52-4F8E-8D27-E1DA8EC7EE28}"/>
              </a:ext>
            </a:extLst>
          </p:cNvPr>
          <p:cNvSpPr txBox="1"/>
          <p:nvPr/>
        </p:nvSpPr>
        <p:spPr>
          <a:xfrm>
            <a:off x="9621183" y="5351280"/>
            <a:ext cx="136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Assignee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647C2A5-17B5-46E9-80B6-9E3D54625C4F}"/>
              </a:ext>
            </a:extLst>
          </p:cNvPr>
          <p:cNvCxnSpPr>
            <a:cxnSpLocks/>
          </p:cNvCxnSpPr>
          <p:nvPr/>
        </p:nvCxnSpPr>
        <p:spPr>
          <a:xfrm flipH="1" flipV="1">
            <a:off x="8709655" y="5071967"/>
            <a:ext cx="1008213" cy="480042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F39DB68-817B-49C5-86CE-E976BFAF83E5}"/>
              </a:ext>
            </a:extLst>
          </p:cNvPr>
          <p:cNvSpPr/>
          <p:nvPr/>
        </p:nvSpPr>
        <p:spPr>
          <a:xfrm>
            <a:off x="7853390" y="3640688"/>
            <a:ext cx="797169" cy="79716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latin typeface="Segoe UI" panose="020B0502040204020203" pitchFamily="34" charset="0"/>
                <a:cs typeface="Segoe UI" panose="020B0502040204020203" pitchFamily="34" charset="0"/>
              </a:rPr>
              <a:t>NM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6DA1CFB-42BB-4962-A397-D2F8FA6362CB}"/>
              </a:ext>
            </a:extLst>
          </p:cNvPr>
          <p:cNvSpPr txBox="1"/>
          <p:nvPr/>
        </p:nvSpPr>
        <p:spPr>
          <a:xfrm>
            <a:off x="9558278" y="3682789"/>
            <a:ext cx="136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Reporter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8AD54F-66F8-447D-A155-ECF6E7703D1B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8709656" y="3882844"/>
            <a:ext cx="848622" cy="207970"/>
          </a:xfrm>
          <a:prstGeom prst="straightConnector1">
            <a:avLst/>
          </a:prstGeom>
          <a:ln w="38100">
            <a:solidFill>
              <a:srgbClr val="1E1E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Jira Day 2020 Remote Edition: the cosmic journey highlights">
            <a:extLst>
              <a:ext uri="{FF2B5EF4-FFF2-40B4-BE49-F238E27FC236}">
                <a16:creationId xmlns:a16="http://schemas.microsoft.com/office/drawing/2014/main" id="{8C8E2C03-C6B4-4293-AF01-B005784C1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" t="26461" r="2049" b="37582"/>
          <a:stretch/>
        </p:blipFill>
        <p:spPr bwMode="auto">
          <a:xfrm>
            <a:off x="2364986" y="216027"/>
            <a:ext cx="5180810" cy="102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9" grpId="0"/>
      <p:bldP spid="45" grpId="0"/>
      <p:bldP spid="52" grpId="0"/>
      <p:bldP spid="59" grpId="0"/>
      <p:bldP spid="65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9" y="310393"/>
            <a:ext cx="3150872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Kanban Boards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7749E9C-84EA-4231-BFE3-0B02652DA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5" name="Picture 8" descr="File:Visual Studio Code 1.35 icon.svg - Wikimedia Commons">
            <a:extLst>
              <a:ext uri="{FF2B5EF4-FFF2-40B4-BE49-F238E27FC236}">
                <a16:creationId xmlns:a16="http://schemas.microsoft.com/office/drawing/2014/main" id="{519626BD-3481-42F9-BC2F-DC5FB5DB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 - Logo Downloads">
            <a:extLst>
              <a:ext uri="{FF2B5EF4-FFF2-40B4-BE49-F238E27FC236}">
                <a16:creationId xmlns:a16="http://schemas.microsoft.com/office/drawing/2014/main" id="{9CF4D32A-4BE4-4F33-A321-F1F6C1D6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Jira Scrum Boards | Atlassian">
            <a:extLst>
              <a:ext uri="{FF2B5EF4-FFF2-40B4-BE49-F238E27FC236}">
                <a16:creationId xmlns:a16="http://schemas.microsoft.com/office/drawing/2014/main" id="{299660AE-B6DC-455E-B6E9-3DB9C273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30" y="419100"/>
            <a:ext cx="8747950" cy="53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FBD1F-79EA-4D44-93E8-37F3CB1CC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6" y="2217127"/>
            <a:ext cx="946935" cy="946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84871-A690-48DA-A03B-F19E3603A2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4" y="3859021"/>
            <a:ext cx="946934" cy="9469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E3D91B-D32B-4168-8BB0-A1B56ACBE118}"/>
              </a:ext>
            </a:extLst>
          </p:cNvPr>
          <p:cNvSpPr/>
          <p:nvPr/>
        </p:nvSpPr>
        <p:spPr>
          <a:xfrm>
            <a:off x="969983" y="3195266"/>
            <a:ext cx="851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8212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332635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Documenting Bugs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7749E9C-84EA-4231-BFE3-0B02652DA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5" name="Picture 8" descr="File:Visual Studio Code 1.35 icon.svg - Wikimedia Commons">
            <a:extLst>
              <a:ext uri="{FF2B5EF4-FFF2-40B4-BE49-F238E27FC236}">
                <a16:creationId xmlns:a16="http://schemas.microsoft.com/office/drawing/2014/main" id="{519626BD-3481-42F9-BC2F-DC5FB5DB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it - Logo Downloads">
            <a:extLst>
              <a:ext uri="{FF2B5EF4-FFF2-40B4-BE49-F238E27FC236}">
                <a16:creationId xmlns:a16="http://schemas.microsoft.com/office/drawing/2014/main" id="{9CF4D32A-4BE4-4F33-A321-F1F6C1D6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2934CE44-51E7-46CA-B0B1-68BCF152300A}"/>
              </a:ext>
            </a:extLst>
          </p:cNvPr>
          <p:cNvSpPr/>
          <p:nvPr/>
        </p:nvSpPr>
        <p:spPr>
          <a:xfrm>
            <a:off x="343947" y="1569412"/>
            <a:ext cx="5371053" cy="1186488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15BA43-32FF-4676-A4EE-613DB4BF6847}"/>
              </a:ext>
            </a:extLst>
          </p:cNvPr>
          <p:cNvSpPr/>
          <p:nvPr/>
        </p:nvSpPr>
        <p:spPr>
          <a:xfrm>
            <a:off x="499195" y="1700991"/>
            <a:ext cx="5215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When creating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bug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issues, make sure to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 the steps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required to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reproduce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bug as best as possible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550AC0-6747-4201-BCD4-94EB7C98C0F5}"/>
              </a:ext>
            </a:extLst>
          </p:cNvPr>
          <p:cNvSpPr/>
          <p:nvPr/>
        </p:nvSpPr>
        <p:spPr>
          <a:xfrm>
            <a:off x="295323" y="3165143"/>
            <a:ext cx="7985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tech, if you don’t include steps to reproduce, most of the time developers will not even look at your issue!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F19E56-2AE0-4A67-BBCD-2170A1A8B8F8}"/>
              </a:ext>
            </a:extLst>
          </p:cNvPr>
          <p:cNvSpPr/>
          <p:nvPr/>
        </p:nvSpPr>
        <p:spPr>
          <a:xfrm>
            <a:off x="295323" y="3938354"/>
            <a:ext cx="7128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 clear list of steps, including any relevant development environment details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2ECE3-0009-46E2-A24D-BFBA32CE386B}"/>
              </a:ext>
            </a:extLst>
          </p:cNvPr>
          <p:cNvSpPr/>
          <p:nvPr/>
        </p:nvSpPr>
        <p:spPr>
          <a:xfrm>
            <a:off x="295323" y="4761314"/>
            <a:ext cx="7985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Encouraged to include media, including logs (error messages, console logs, etc.) and images </a:t>
            </a:r>
          </a:p>
        </p:txBody>
      </p:sp>
      <p:pic>
        <p:nvPicPr>
          <p:cNvPr id="5" name="Graphic 4" descr="Bug">
            <a:extLst>
              <a:ext uri="{FF2B5EF4-FFF2-40B4-BE49-F238E27FC236}">
                <a16:creationId xmlns:a16="http://schemas.microsoft.com/office/drawing/2014/main" id="{8BA16D63-59EC-4E7A-A94B-56A177171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565" y="1451544"/>
            <a:ext cx="1295400" cy="1295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29C6987-3EF7-4332-A56E-435B0AAA9FA4}"/>
              </a:ext>
            </a:extLst>
          </p:cNvPr>
          <p:cNvGrpSpPr/>
          <p:nvPr/>
        </p:nvGrpSpPr>
        <p:grpSpPr>
          <a:xfrm>
            <a:off x="8106131" y="702264"/>
            <a:ext cx="785865" cy="785865"/>
            <a:chOff x="8690032" y="1569412"/>
            <a:chExt cx="785865" cy="78586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12A2FAB-73BD-4E56-8155-F0B2696A7094}"/>
                </a:ext>
              </a:extLst>
            </p:cNvPr>
            <p:cNvSpPr/>
            <p:nvPr/>
          </p:nvSpPr>
          <p:spPr>
            <a:xfrm>
              <a:off x="8690032" y="1569412"/>
              <a:ext cx="785865" cy="785865"/>
            </a:xfrm>
            <a:prstGeom prst="roundRect">
              <a:avLst/>
            </a:prstGeom>
            <a:solidFill>
              <a:srgbClr val="E548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83EFE6-5C93-43A4-BF0B-41ADC7EFC1FE}"/>
                </a:ext>
              </a:extLst>
            </p:cNvPr>
            <p:cNvSpPr/>
            <p:nvPr/>
          </p:nvSpPr>
          <p:spPr>
            <a:xfrm>
              <a:off x="8873057" y="1752437"/>
              <a:ext cx="419814" cy="4198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4BB9E4A-0289-4273-9D85-064D73C91A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7110" y="3831305"/>
            <a:ext cx="3566309" cy="80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F6D221-2F90-4FF0-8B1A-49A7355329CC}"/>
              </a:ext>
            </a:extLst>
          </p:cNvPr>
          <p:cNvSpPr/>
          <p:nvPr/>
        </p:nvSpPr>
        <p:spPr>
          <a:xfrm>
            <a:off x="0" y="4286774"/>
            <a:ext cx="12192000" cy="25712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6C68EE-5531-46CB-92F3-B8F41AE712D7}"/>
              </a:ext>
            </a:extLst>
          </p:cNvPr>
          <p:cNvSpPr txBox="1">
            <a:spLocks/>
          </p:cNvSpPr>
          <p:nvPr/>
        </p:nvSpPr>
        <p:spPr>
          <a:xfrm>
            <a:off x="2036122" y="1469367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Environments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4DA86-6A93-43B8-BE8C-A0E2DC90FE6F}"/>
              </a:ext>
            </a:extLst>
          </p:cNvPr>
          <p:cNvSpPr txBox="1">
            <a:spLocks/>
          </p:cNvSpPr>
          <p:nvPr/>
        </p:nvSpPr>
        <p:spPr>
          <a:xfrm>
            <a:off x="2036122" y="2678285"/>
            <a:ext cx="8119756" cy="82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IDEs, Code Editors, and Extensions</a:t>
            </a:r>
          </a:p>
        </p:txBody>
      </p:sp>
      <p:pic>
        <p:nvPicPr>
          <p:cNvPr id="7" name="Picture 8" descr="File:Visual Studio Code 1.35 icon.svg - Wikimedia Commons">
            <a:extLst>
              <a:ext uri="{FF2B5EF4-FFF2-40B4-BE49-F238E27FC236}">
                <a16:creationId xmlns:a16="http://schemas.microsoft.com/office/drawing/2014/main" id="{BF1FA46A-CCE0-420C-8D31-37FC915A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88" y="5024307"/>
            <a:ext cx="1093423" cy="10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4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56F55A-B9D7-43A3-9CFB-1230380353ED}"/>
              </a:ext>
            </a:extLst>
          </p:cNvPr>
          <p:cNvSpPr/>
          <p:nvPr/>
        </p:nvSpPr>
        <p:spPr>
          <a:xfrm>
            <a:off x="4110606" y="0"/>
            <a:ext cx="3756563" cy="64983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B76236-D92D-4DEA-A8F7-40D671C67B11}"/>
              </a:ext>
            </a:extLst>
          </p:cNvPr>
          <p:cNvSpPr/>
          <p:nvPr/>
        </p:nvSpPr>
        <p:spPr>
          <a:xfrm>
            <a:off x="7867169" y="0"/>
            <a:ext cx="4324831" cy="6444579"/>
          </a:xfrm>
          <a:prstGeom prst="rect">
            <a:avLst/>
          </a:prstGeom>
          <a:solidFill>
            <a:srgbClr val="0E1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9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D6C8A9D7-3481-4471-8B06-F4C3E477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3A1D8-43A3-4CD5-8508-196169C9FEB4}"/>
              </a:ext>
            </a:extLst>
          </p:cNvPr>
          <p:cNvSpPr/>
          <p:nvPr/>
        </p:nvSpPr>
        <p:spPr>
          <a:xfrm>
            <a:off x="343948" y="310393"/>
            <a:ext cx="3766658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IDEs and Code Editors</a:t>
            </a:r>
          </a:p>
        </p:txBody>
      </p:sp>
      <p:pic>
        <p:nvPicPr>
          <p:cNvPr id="1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11EBB6A0-4044-4E74-9F4F-C22B5C34D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09" y="2016150"/>
            <a:ext cx="2209746" cy="220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rown">
            <a:extLst>
              <a:ext uri="{FF2B5EF4-FFF2-40B4-BE49-F238E27FC236}">
                <a16:creationId xmlns:a16="http://schemas.microsoft.com/office/drawing/2014/main" id="{E39FC7C1-E7A0-428B-8E90-E02809F5D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32050">
            <a:off x="2378302" y="138131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3457BD-43ED-4647-BF22-EBBEAACF9D42}"/>
              </a:ext>
            </a:extLst>
          </p:cNvPr>
          <p:cNvSpPr txBox="1"/>
          <p:nvPr/>
        </p:nvSpPr>
        <p:spPr>
          <a:xfrm>
            <a:off x="774560" y="4471398"/>
            <a:ext cx="2676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56E42-127C-41FC-8FCD-AFE807E50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81" y="86511"/>
            <a:ext cx="997525" cy="10798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468569-8E23-4BA4-A506-E7923BB07B08}"/>
              </a:ext>
            </a:extLst>
          </p:cNvPr>
          <p:cNvSpPr txBox="1"/>
          <p:nvPr/>
        </p:nvSpPr>
        <p:spPr>
          <a:xfrm>
            <a:off x="6155125" y="139898"/>
            <a:ext cx="171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 Land</a:t>
            </a:r>
            <a:endParaRPr lang="en-US" sz="2400" b="1" i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8AAFE-B9D1-463E-B2BA-EB995880F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32" y="929370"/>
            <a:ext cx="1102164" cy="11021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BE774C-6E9B-40E4-BC4C-520447959CC5}"/>
              </a:ext>
            </a:extLst>
          </p:cNvPr>
          <p:cNvSpPr txBox="1"/>
          <p:nvPr/>
        </p:nvSpPr>
        <p:spPr>
          <a:xfrm>
            <a:off x="5519567" y="2079015"/>
            <a:ext cx="1712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PyCharm</a:t>
            </a: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(Python)</a:t>
            </a:r>
            <a:endParaRPr lang="en-US" sz="14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A5C6B2-7F86-40C0-8352-5A100DEA5B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34" y="2525058"/>
            <a:ext cx="1070684" cy="10706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7AE6B5-2DC6-4E9F-9576-D819AD368E7B}"/>
              </a:ext>
            </a:extLst>
          </p:cNvPr>
          <p:cNvSpPr txBox="1"/>
          <p:nvPr/>
        </p:nvSpPr>
        <p:spPr>
          <a:xfrm>
            <a:off x="3766594" y="3647708"/>
            <a:ext cx="256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WebStorm</a:t>
            </a:r>
          </a:p>
          <a:p>
            <a:pPr algn="ctr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(Web Development)</a:t>
            </a:r>
            <a:endParaRPr lang="en-US" sz="14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180C673-0730-4D0C-A021-7642FE982E5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24" y="3598852"/>
            <a:ext cx="1627692" cy="16276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08748F-8766-4694-B59F-DC069D9C54CF}"/>
              </a:ext>
            </a:extLst>
          </p:cNvPr>
          <p:cNvSpPr txBox="1"/>
          <p:nvPr/>
        </p:nvSpPr>
        <p:spPr>
          <a:xfrm>
            <a:off x="5394088" y="5031325"/>
            <a:ext cx="2566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DataSpell</a:t>
            </a:r>
            <a:endParaRPr lang="en-US" sz="1400" b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(Data Science, </a:t>
            </a:r>
            <a:r>
              <a:rPr lang="en-US" sz="1400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Jupyter</a:t>
            </a:r>
            <a:r>
              <a:rPr lang="en-US" sz="14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Notebooks)</a:t>
            </a:r>
            <a:endParaRPr lang="en-US" sz="14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Picture 8" descr="File:Visual Studio Code 1.35 icon.svg - Wikimedia Commons">
            <a:extLst>
              <a:ext uri="{FF2B5EF4-FFF2-40B4-BE49-F238E27FC236}">
                <a16:creationId xmlns:a16="http://schemas.microsoft.com/office/drawing/2014/main" id="{512B6988-598A-4016-87E3-3B38A17A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Git - Logo Downloads">
            <a:extLst>
              <a:ext uri="{FF2B5EF4-FFF2-40B4-BE49-F238E27FC236}">
                <a16:creationId xmlns:a16="http://schemas.microsoft.com/office/drawing/2014/main" id="{189244B9-AA88-4696-B82F-6019503E9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E97E1F8-A756-4467-8D25-E7487770450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928" r="3233"/>
          <a:stretch/>
        </p:blipFill>
        <p:spPr>
          <a:xfrm>
            <a:off x="7867169" y="909215"/>
            <a:ext cx="4324831" cy="48349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78F9BD9-4965-461A-BFD2-C41340955CF1}"/>
              </a:ext>
            </a:extLst>
          </p:cNvPr>
          <p:cNvSpPr txBox="1"/>
          <p:nvPr/>
        </p:nvSpPr>
        <p:spPr>
          <a:xfrm>
            <a:off x="8024879" y="269942"/>
            <a:ext cx="4107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used development environments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AC55B6B-2F4F-45EC-BFC0-1E5B48C164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4719" y="4960888"/>
            <a:ext cx="2862308" cy="12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1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9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D6C8A9D7-3481-4471-8B06-F4C3E477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3A1D8-43A3-4CD5-8508-196169C9FEB4}"/>
              </a:ext>
            </a:extLst>
          </p:cNvPr>
          <p:cNvSpPr/>
          <p:nvPr/>
        </p:nvSpPr>
        <p:spPr>
          <a:xfrm>
            <a:off x="343948" y="310393"/>
            <a:ext cx="3766658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VS Code Extensions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7CB61-46E0-48E2-B11D-2C48F2364D0E}"/>
              </a:ext>
            </a:extLst>
          </p:cNvPr>
          <p:cNvSpPr txBox="1"/>
          <p:nvPr/>
        </p:nvSpPr>
        <p:spPr>
          <a:xfrm>
            <a:off x="3962400" y="268038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26" name="Picture 8" descr="File:Visual Studio Code 1.35 icon.svg - Wikimedia Commons">
            <a:extLst>
              <a:ext uri="{FF2B5EF4-FFF2-40B4-BE49-F238E27FC236}">
                <a16:creationId xmlns:a16="http://schemas.microsoft.com/office/drawing/2014/main" id="{12966923-51D7-4A92-BA27-A8100893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Git - Logo Downloads">
            <a:extLst>
              <a:ext uri="{FF2B5EF4-FFF2-40B4-BE49-F238E27FC236}">
                <a16:creationId xmlns:a16="http://schemas.microsoft.com/office/drawing/2014/main" id="{58E47896-1736-4FFB-BDE6-49115CBA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https://eamodio.gallerycdn.vsassets.io/extensions/eamodio/gitlens/2022.11.604/1667725860011/Microsoft.VisualStudio.Services.Icons.Default">
            <a:extLst>
              <a:ext uri="{FF2B5EF4-FFF2-40B4-BE49-F238E27FC236}">
                <a16:creationId xmlns:a16="http://schemas.microsoft.com/office/drawing/2014/main" id="{3D2769D9-27E3-4840-B4FF-89CB6463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06" y="163025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https://mhutchie.gallerycdn.vsassets.io/extensions/mhutchie/git-graph/1.30.0/1617594001998/Microsoft.VisualStudio.Services.Icons.Default">
            <a:extLst>
              <a:ext uri="{FF2B5EF4-FFF2-40B4-BE49-F238E27FC236}">
                <a16:creationId xmlns:a16="http://schemas.microsoft.com/office/drawing/2014/main" id="{332B29C0-7084-4E6A-A344-4AB9BB5F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32" y="388915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https://esbenp.gallerycdn.vsassets.io/extensions/esbenp/prettier-vscode/9.9.0/1663945274632/Microsoft.VisualStudio.Services.Icons.Default">
            <a:extLst>
              <a:ext uri="{FF2B5EF4-FFF2-40B4-BE49-F238E27FC236}">
                <a16:creationId xmlns:a16="http://schemas.microsoft.com/office/drawing/2014/main" id="{C78A8E9B-32C2-4F01-8FB1-AE39839C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0" y="257189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https://ritwickdey.gallerycdn.vsassets.io/extensions/ritwickdey/liveserver/5.7.9/1661914858952/Microsoft.VisualStudio.Services.Icons.Default">
            <a:extLst>
              <a:ext uri="{FF2B5EF4-FFF2-40B4-BE49-F238E27FC236}">
                <a16:creationId xmlns:a16="http://schemas.microsoft.com/office/drawing/2014/main" id="{251E34A3-FA04-4D34-A4FF-E0C29E3B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53" y="3717947"/>
            <a:ext cx="1868209" cy="18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https://formulahendry.gallerycdn.vsassets.io/extensions/formulahendry/auto-rename-tag/0.1.10/1644319230173/Microsoft.VisualStudio.Services.Icons.Default">
            <a:extLst>
              <a:ext uri="{FF2B5EF4-FFF2-40B4-BE49-F238E27FC236}">
                <a16:creationId xmlns:a16="http://schemas.microsoft.com/office/drawing/2014/main" id="{8ACA0BCE-49E4-416E-AFF3-000CC9D95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75" y="3104196"/>
            <a:ext cx="1974924" cy="13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940EF3-8720-49C1-B4D6-22FB37BD2988}"/>
              </a:ext>
            </a:extLst>
          </p:cNvPr>
          <p:cNvSpPr txBox="1"/>
          <p:nvPr/>
        </p:nvSpPr>
        <p:spPr>
          <a:xfrm>
            <a:off x="5993958" y="5386101"/>
            <a:ext cx="1510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E089CF-ED88-40E7-B8CC-89295CCDC889}"/>
              </a:ext>
            </a:extLst>
          </p:cNvPr>
          <p:cNvSpPr txBox="1"/>
          <p:nvPr/>
        </p:nvSpPr>
        <p:spPr>
          <a:xfrm>
            <a:off x="8833103" y="4450735"/>
            <a:ext cx="2311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Rename Tag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F9612F-0839-4325-9117-17D1DC0394F0}"/>
              </a:ext>
            </a:extLst>
          </p:cNvPr>
          <p:cNvSpPr txBox="1"/>
          <p:nvPr/>
        </p:nvSpPr>
        <p:spPr>
          <a:xfrm>
            <a:off x="3792355" y="3818691"/>
            <a:ext cx="1095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Prettier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B12919-E370-49A1-81FA-29756CA57C86}"/>
              </a:ext>
            </a:extLst>
          </p:cNvPr>
          <p:cNvSpPr txBox="1"/>
          <p:nvPr/>
        </p:nvSpPr>
        <p:spPr>
          <a:xfrm>
            <a:off x="932931" y="2936389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 Lens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B0278F-0515-4905-8E18-514B94179BCA}"/>
              </a:ext>
            </a:extLst>
          </p:cNvPr>
          <p:cNvSpPr txBox="1"/>
          <p:nvPr/>
        </p:nvSpPr>
        <p:spPr>
          <a:xfrm>
            <a:off x="1644712" y="5149408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 Graph</a:t>
            </a:r>
          </a:p>
        </p:txBody>
      </p:sp>
      <p:pic>
        <p:nvPicPr>
          <p:cNvPr id="29710" name="Picture 14" descr="File:React-icon.svg - Wikimedia Commons">
            <a:extLst>
              <a:ext uri="{FF2B5EF4-FFF2-40B4-BE49-F238E27FC236}">
                <a16:creationId xmlns:a16="http://schemas.microsoft.com/office/drawing/2014/main" id="{D5B3E56C-D650-4855-8717-36CF220A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97" y="916673"/>
            <a:ext cx="1536000" cy="133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EA0A9C-0DC2-424F-9699-E0180D25DC6B}"/>
              </a:ext>
            </a:extLst>
          </p:cNvPr>
          <p:cNvSpPr txBox="1"/>
          <p:nvPr/>
        </p:nvSpPr>
        <p:spPr>
          <a:xfrm>
            <a:off x="6092924" y="2307570"/>
            <a:ext cx="269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ES7+ React/Redux/React-Native snippets</a:t>
            </a:r>
            <a:endParaRPr lang="en-US" sz="2000" b="1" dirty="0">
              <a:solidFill>
                <a:srgbClr val="0E15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9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465714-B2EE-4AE4-9D52-5C6A55F5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169" y="311793"/>
            <a:ext cx="4149018" cy="3542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A4D01-1FFD-4C55-B7BE-083FA98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0"/>
            <a:ext cx="104067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58EF32-48D0-4529-A6FA-F373E9259F58}"/>
              </a:ext>
            </a:extLst>
          </p:cNvPr>
          <p:cNvGrpSpPr/>
          <p:nvPr/>
        </p:nvGrpSpPr>
        <p:grpSpPr>
          <a:xfrm>
            <a:off x="2687892" y="4256541"/>
            <a:ext cx="8704008" cy="2262226"/>
            <a:chOff x="343948" y="1969477"/>
            <a:chExt cx="8975898" cy="23328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E84385-B2D1-4216-B8E1-CD9FD4E883C0}"/>
                </a:ext>
              </a:extLst>
            </p:cNvPr>
            <p:cNvSpPr/>
            <p:nvPr/>
          </p:nvSpPr>
          <p:spPr>
            <a:xfrm>
              <a:off x="343948" y="1969477"/>
              <a:ext cx="8975898" cy="2332892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A8D166-3C7B-4569-9AC9-34C37C12E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481" y="2224341"/>
              <a:ext cx="8487960" cy="1771897"/>
            </a:xfrm>
            <a:prstGeom prst="rect">
              <a:avLst/>
            </a:prstGeom>
          </p:spPr>
        </p:pic>
      </p:grpSp>
      <p:pic>
        <p:nvPicPr>
          <p:cNvPr id="1026" name="Picture 2" descr="xkcd: Tasks">
            <a:extLst>
              <a:ext uri="{FF2B5EF4-FFF2-40B4-BE49-F238E27FC236}">
                <a16:creationId xmlns:a16="http://schemas.microsoft.com/office/drawing/2014/main" id="{499D04D6-8982-4F5E-8CE5-6D03B922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842" y="444582"/>
            <a:ext cx="1951813" cy="327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9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D6C8A9D7-3481-4471-8B06-F4C3E477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3A1D8-43A3-4CD5-8508-196169C9FEB4}"/>
              </a:ext>
            </a:extLst>
          </p:cNvPr>
          <p:cNvSpPr/>
          <p:nvPr/>
        </p:nvSpPr>
        <p:spPr>
          <a:xfrm>
            <a:off x="343947" y="310393"/>
            <a:ext cx="5332953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Chrome Dev Tools and Extensions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7CB61-46E0-48E2-B11D-2C48F2364D0E}"/>
              </a:ext>
            </a:extLst>
          </p:cNvPr>
          <p:cNvSpPr txBox="1"/>
          <p:nvPr/>
        </p:nvSpPr>
        <p:spPr>
          <a:xfrm>
            <a:off x="3962400" y="268038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2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2E5C0927-2B5B-4E7E-9ECE-8A9BB8D0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it - Logo Downloads">
            <a:extLst>
              <a:ext uri="{FF2B5EF4-FFF2-40B4-BE49-F238E27FC236}">
                <a16:creationId xmlns:a16="http://schemas.microsoft.com/office/drawing/2014/main" id="{693F8B8D-8851-4550-AC49-E30CAB6F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55E50C-D43C-45BF-A228-F7C08E22D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299" y="1086266"/>
            <a:ext cx="3863754" cy="3746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5D9EA9-9B20-4A61-956C-249FED049458}"/>
              </a:ext>
            </a:extLst>
          </p:cNvPr>
          <p:cNvSpPr txBox="1"/>
          <p:nvPr/>
        </p:nvSpPr>
        <p:spPr>
          <a:xfrm>
            <a:off x="7984299" y="4993691"/>
            <a:ext cx="242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Code Extension</a:t>
            </a:r>
          </a:p>
        </p:txBody>
      </p:sp>
      <p:pic>
        <p:nvPicPr>
          <p:cNvPr id="1026" name="Picture 2" descr="https://lh3.googleusercontent.com/s44oJR6jZDFfJUQvq1OyaeSrk0kPbDat_yWMxTcx8CFDg_oJIJd55-rD3_W1fj0ebHKkJ7PWkwX2uqMIu0LHlCKTiQ=w128-h128-e365-rj-sc0x00ffffff">
            <a:extLst>
              <a:ext uri="{FF2B5EF4-FFF2-40B4-BE49-F238E27FC236}">
                <a16:creationId xmlns:a16="http://schemas.microsoft.com/office/drawing/2014/main" id="{E77F26DB-4123-4775-9F2E-C84E0152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51" y="1601764"/>
            <a:ext cx="820588" cy="8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CCE0A4-CE4F-40AB-8FD2-03C8E83625BF}"/>
              </a:ext>
            </a:extLst>
          </p:cNvPr>
          <p:cNvSpPr txBox="1"/>
          <p:nvPr/>
        </p:nvSpPr>
        <p:spPr>
          <a:xfrm>
            <a:off x="4007280" y="2536414"/>
            <a:ext cx="192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JSON Formatter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52D8B-7A8F-418A-AA23-40AF11F905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947" y="1503315"/>
            <a:ext cx="3065903" cy="37466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277091-23AE-43C6-B57C-C52CE3211C62}"/>
              </a:ext>
            </a:extLst>
          </p:cNvPr>
          <p:cNvSpPr txBox="1"/>
          <p:nvPr/>
        </p:nvSpPr>
        <p:spPr>
          <a:xfrm>
            <a:off x="343947" y="5382190"/>
            <a:ext cx="284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 Developer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2C406-8C27-4F0C-8548-2E9BFFACA2A0}"/>
              </a:ext>
            </a:extLst>
          </p:cNvPr>
          <p:cNvSpPr txBox="1"/>
          <p:nvPr/>
        </p:nvSpPr>
        <p:spPr>
          <a:xfrm>
            <a:off x="5648826" y="3866969"/>
            <a:ext cx="1851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Developer</a:t>
            </a:r>
          </a:p>
        </p:txBody>
      </p:sp>
      <p:pic>
        <p:nvPicPr>
          <p:cNvPr id="27" name="Picture 4" descr="https://lh3.googleusercontent.com/8WL7J2AtWvXJv6Cr8pMQDq3W850VN9rIe2_f7ysdle9omPz_6wikv4XmIgz86qzCTIRSzxew4RlYRTLqfZA3YpXIBg=w128-h128-e365-rj-sc0x00ffffff">
            <a:extLst>
              <a:ext uri="{FF2B5EF4-FFF2-40B4-BE49-F238E27FC236}">
                <a16:creationId xmlns:a16="http://schemas.microsoft.com/office/drawing/2014/main" id="{6B61E54F-5416-47B9-BC47-F9D5B23A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51" y="4400673"/>
            <a:ext cx="956994" cy="95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E64DEEC-B339-4D6A-8832-D32592A6F005}"/>
              </a:ext>
            </a:extLst>
          </p:cNvPr>
          <p:cNvSpPr txBox="1"/>
          <p:nvPr/>
        </p:nvSpPr>
        <p:spPr>
          <a:xfrm>
            <a:off x="4279770" y="519752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Colorblindly</a:t>
            </a:r>
            <a:endParaRPr lang="en-US" b="1" dirty="0">
              <a:solidFill>
                <a:srgbClr val="0E152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https://lh3.googleusercontent.com/ZzWGiT5YRGYjeltQ5vkZmsLAQ7Qj4eQnltDmE34KyUnGKNofHRqPF_cy19i2rc58sajKbamz-9rX2BZ2zXgPUm0e2g=w128-h128-e365-rj-sc0x00ffffff">
            <a:extLst>
              <a:ext uri="{FF2B5EF4-FFF2-40B4-BE49-F238E27FC236}">
                <a16:creationId xmlns:a16="http://schemas.microsoft.com/office/drawing/2014/main" id="{ECCCC89F-D79C-407E-8830-D8027AC9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640" y="2959601"/>
            <a:ext cx="883711" cy="88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6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567CB09-2BF6-447A-A20D-40F7ACA7B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37" y="3171720"/>
            <a:ext cx="5630621" cy="3325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95C70-DCF6-4831-9317-9F52D305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0" y="3381547"/>
            <a:ext cx="4749281" cy="32071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9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D6C8A9D7-3481-4471-8B06-F4C3E477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73A1D8-43A3-4CD5-8508-196169C9FEB4}"/>
              </a:ext>
            </a:extLst>
          </p:cNvPr>
          <p:cNvSpPr/>
          <p:nvPr/>
        </p:nvSpPr>
        <p:spPr>
          <a:xfrm>
            <a:off x="343945" y="310393"/>
            <a:ext cx="6423123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Enforcing Consistent Development Environments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7CB61-46E0-48E2-B11D-2C48F2364D0E}"/>
              </a:ext>
            </a:extLst>
          </p:cNvPr>
          <p:cNvSpPr txBox="1"/>
          <p:nvPr/>
        </p:nvSpPr>
        <p:spPr>
          <a:xfrm>
            <a:off x="3962400" y="268038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endParaRPr lang="en-US" dirty="0"/>
          </a:p>
        </p:txBody>
      </p:sp>
      <p:pic>
        <p:nvPicPr>
          <p:cNvPr id="2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2E5C0927-2B5B-4E7E-9ECE-8A9BB8D0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Git - Logo Downloads">
            <a:extLst>
              <a:ext uri="{FF2B5EF4-FFF2-40B4-BE49-F238E27FC236}">
                <a16:creationId xmlns:a16="http://schemas.microsoft.com/office/drawing/2014/main" id="{693F8B8D-8851-4550-AC49-E30CAB6FB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7BEEE9-2588-4CD1-BF63-021B71C66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146" y="687465"/>
            <a:ext cx="2603639" cy="1161083"/>
          </a:xfrm>
          <a:prstGeom prst="rect">
            <a:avLst/>
          </a:prstGeom>
        </p:spPr>
      </p:pic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F5CF9721-ABB2-4B86-A96F-796CEE287197}"/>
              </a:ext>
            </a:extLst>
          </p:cNvPr>
          <p:cNvSpPr/>
          <p:nvPr/>
        </p:nvSpPr>
        <p:spPr>
          <a:xfrm>
            <a:off x="290182" y="1506632"/>
            <a:ext cx="6162348" cy="1600703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BE7265-479E-4141-BB41-E8AE5E55503D}"/>
              </a:ext>
            </a:extLst>
          </p:cNvPr>
          <p:cNvSpPr/>
          <p:nvPr/>
        </p:nvSpPr>
        <p:spPr>
          <a:xfrm>
            <a:off x="410296" y="17068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While it is not that important that all developers use the same environment, it is extremely helpful that there are some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maintain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consistency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within your codebase </a:t>
            </a:r>
            <a:r>
              <a:rPr lang="en-US" sz="1400" i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(more on this in the coding principles section</a:t>
            </a:r>
            <a:r>
              <a:rPr lang="en-US" i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b="1" i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AB4D-444F-4DE7-87D2-445A51C992A7}"/>
              </a:ext>
            </a:extLst>
          </p:cNvPr>
          <p:cNvSpPr txBox="1"/>
          <p:nvPr/>
        </p:nvSpPr>
        <p:spPr>
          <a:xfrm>
            <a:off x="7308517" y="1913654"/>
            <a:ext cx="447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Making sure you are formatting your code whenever you save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338367-6F4E-4B3B-BB89-84593FD8C07A}"/>
              </a:ext>
            </a:extLst>
          </p:cNvPr>
          <p:cNvSpPr txBox="1"/>
          <p:nvPr/>
        </p:nvSpPr>
        <p:spPr>
          <a:xfrm>
            <a:off x="948621" y="3363962"/>
            <a:ext cx="271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dirty="0" err="1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prettierrc</a:t>
            </a:r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938114C-B4A3-499F-8538-697FF65E89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1885" y="3984624"/>
            <a:ext cx="478361" cy="47836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E52BF80-919C-4EC8-AE6B-98C30ED952DA}"/>
              </a:ext>
            </a:extLst>
          </p:cNvPr>
          <p:cNvSpPr txBox="1"/>
          <p:nvPr/>
        </p:nvSpPr>
        <p:spPr>
          <a:xfrm>
            <a:off x="6767069" y="3171720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dirty="0" err="1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vscode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settings.json</a:t>
            </a:r>
            <a:r>
              <a:rPr lang="en-US" dirty="0">
                <a:solidFill>
                  <a:srgbClr val="0E152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1520997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F6D221-2F90-4FF0-8B1A-49A7355329CC}"/>
              </a:ext>
            </a:extLst>
          </p:cNvPr>
          <p:cNvSpPr/>
          <p:nvPr/>
        </p:nvSpPr>
        <p:spPr>
          <a:xfrm>
            <a:off x="0" y="4286774"/>
            <a:ext cx="12192000" cy="25712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6C68EE-5531-46CB-92F3-B8F41AE712D7}"/>
              </a:ext>
            </a:extLst>
          </p:cNvPr>
          <p:cNvSpPr txBox="1">
            <a:spLocks/>
          </p:cNvSpPr>
          <p:nvPr/>
        </p:nvSpPr>
        <p:spPr>
          <a:xfrm>
            <a:off x="2036122" y="1469367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 Control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4DA86-6A93-43B8-BE8C-A0E2DC90FE6F}"/>
              </a:ext>
            </a:extLst>
          </p:cNvPr>
          <p:cNvSpPr txBox="1">
            <a:spLocks/>
          </p:cNvSpPr>
          <p:nvPr/>
        </p:nvSpPr>
        <p:spPr>
          <a:xfrm>
            <a:off x="2036122" y="2678285"/>
            <a:ext cx="8119756" cy="82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Versioning, commits, and branching</a:t>
            </a:r>
          </a:p>
        </p:txBody>
      </p:sp>
      <p:pic>
        <p:nvPicPr>
          <p:cNvPr id="6" name="Picture 2" descr="Git - Logo Downloads">
            <a:extLst>
              <a:ext uri="{FF2B5EF4-FFF2-40B4-BE49-F238E27FC236}">
                <a16:creationId xmlns:a16="http://schemas.microsoft.com/office/drawing/2014/main" id="{F1997CDD-ACCC-41BE-9173-B2B43843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54" y="5007528"/>
            <a:ext cx="1131691" cy="113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76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349727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Semantic Versioning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69301D27-18F9-4A23-B08D-ACDBB59E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30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- Logo Downloads">
            <a:extLst>
              <a:ext uri="{FF2B5EF4-FFF2-40B4-BE49-F238E27FC236}">
                <a16:creationId xmlns:a16="http://schemas.microsoft.com/office/drawing/2014/main" id="{61570465-AF56-4B07-9050-9C95CF34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32" y="6430778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FD832CE-D957-433A-B14C-419D5884B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38F428-E2A0-4D90-9C40-95B25EACECA2}"/>
              </a:ext>
            </a:extLst>
          </p:cNvPr>
          <p:cNvSpPr txBox="1">
            <a:spLocks/>
          </p:cNvSpPr>
          <p:nvPr/>
        </p:nvSpPr>
        <p:spPr>
          <a:xfrm>
            <a:off x="2036121" y="1844505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2626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4.2.1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C1FE25-E30A-4C11-8C6F-CF6FBB27EA0B}"/>
              </a:ext>
            </a:extLst>
          </p:cNvPr>
          <p:cNvSpPr txBox="1">
            <a:spLocks/>
          </p:cNvSpPr>
          <p:nvPr/>
        </p:nvSpPr>
        <p:spPr>
          <a:xfrm>
            <a:off x="4114800" y="2954297"/>
            <a:ext cx="1435254" cy="94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097DB93-217F-4E97-B8F3-EC1197B28C65}"/>
              </a:ext>
            </a:extLst>
          </p:cNvPr>
          <p:cNvSpPr txBox="1">
            <a:spLocks/>
          </p:cNvSpPr>
          <p:nvPr/>
        </p:nvSpPr>
        <p:spPr>
          <a:xfrm>
            <a:off x="5378372" y="2954297"/>
            <a:ext cx="1435254" cy="94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Minor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209F8C-1058-4D2B-9EE7-81E17F20870C}"/>
              </a:ext>
            </a:extLst>
          </p:cNvPr>
          <p:cNvSpPr txBox="1">
            <a:spLocks/>
          </p:cNvSpPr>
          <p:nvPr/>
        </p:nvSpPr>
        <p:spPr>
          <a:xfrm>
            <a:off x="6641948" y="2954297"/>
            <a:ext cx="1435254" cy="949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Patch</a:t>
            </a:r>
          </a:p>
        </p:txBody>
      </p:sp>
      <p:pic>
        <p:nvPicPr>
          <p:cNvPr id="4100" name="Picture 4" descr="iOS 16: Apple Latest iPhone Software, Available Now">
            <a:extLst>
              <a:ext uri="{FF2B5EF4-FFF2-40B4-BE49-F238E27FC236}">
                <a16:creationId xmlns:a16="http://schemas.microsoft.com/office/drawing/2014/main" id="{E174DCD4-4477-48F0-BAE8-A16E40FA1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" y="1672818"/>
            <a:ext cx="2278185" cy="128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 description available.">
            <a:extLst>
              <a:ext uri="{FF2B5EF4-FFF2-40B4-BE49-F238E27FC236}">
                <a16:creationId xmlns:a16="http://schemas.microsoft.com/office/drawing/2014/main" id="{A70054B7-D55F-4591-AA04-B4281FF2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35" y="3137311"/>
            <a:ext cx="2479611" cy="10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023C5-51BB-4095-B2B2-3B3B5B0DA9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1885" y="358647"/>
            <a:ext cx="3416167" cy="1990000"/>
          </a:xfrm>
          <a:prstGeom prst="rect">
            <a:avLst/>
          </a:prstGeom>
        </p:spPr>
      </p:pic>
      <p:pic>
        <p:nvPicPr>
          <p:cNvPr id="22" name="Picture 14" descr="File:React-icon.svg - Wikimedia Commons">
            <a:extLst>
              <a:ext uri="{FF2B5EF4-FFF2-40B4-BE49-F238E27FC236}">
                <a16:creationId xmlns:a16="http://schemas.microsoft.com/office/drawing/2014/main" id="{5E88F1F2-C16D-4C22-AFB4-A6B97BBB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662" y="547255"/>
            <a:ext cx="496069" cy="4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0ED8AD8E-99CC-4428-A659-8C2AB5676AA0}"/>
              </a:ext>
            </a:extLst>
          </p:cNvPr>
          <p:cNvSpPr/>
          <p:nvPr/>
        </p:nvSpPr>
        <p:spPr>
          <a:xfrm>
            <a:off x="3053646" y="4749818"/>
            <a:ext cx="6095999" cy="989765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6EC3FE-E1A7-417A-A5E6-BAD31B6C9CAF}"/>
              </a:ext>
            </a:extLst>
          </p:cNvPr>
          <p:cNvSpPr/>
          <p:nvPr/>
        </p:nvSpPr>
        <p:spPr>
          <a:xfrm>
            <a:off x="3185707" y="49215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Consider including an understandable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 number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somewhere in your codebase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6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4" grpId="0" animBg="1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3759129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Git Branching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69301D27-18F9-4A23-B08D-ACDBB59E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30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- Logo Downloads">
            <a:extLst>
              <a:ext uri="{FF2B5EF4-FFF2-40B4-BE49-F238E27FC236}">
                <a16:creationId xmlns:a16="http://schemas.microsoft.com/office/drawing/2014/main" id="{61570465-AF56-4B07-9050-9C95CF34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32" y="6430778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FD832CE-D957-433A-B14C-419D5884B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5122" name="Picture 2" descr="https://nvie.com/img/git-model@2x.png">
            <a:extLst>
              <a:ext uri="{FF2B5EF4-FFF2-40B4-BE49-F238E27FC236}">
                <a16:creationId xmlns:a16="http://schemas.microsoft.com/office/drawing/2014/main" id="{DDEBA903-018A-48CD-A986-0D8224D2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54" y="310393"/>
            <a:ext cx="4396751" cy="582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647A4F-FFEB-4791-9592-487D8ED8F0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295" y="4244370"/>
            <a:ext cx="4396751" cy="127274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264BDFF-E895-4762-9217-DBD950A6EE72}"/>
              </a:ext>
            </a:extLst>
          </p:cNvPr>
          <p:cNvSpPr txBox="1">
            <a:spLocks/>
          </p:cNvSpPr>
          <p:nvPr/>
        </p:nvSpPr>
        <p:spPr>
          <a:xfrm>
            <a:off x="620700" y="5560267"/>
            <a:ext cx="2172167" cy="47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 Branches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7BDE5-B6A5-42AE-8B63-955188DF6D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295" y="1457614"/>
            <a:ext cx="3494821" cy="1830398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A63F4A6-2F02-42FB-8FD0-ED48E83DDDD7}"/>
              </a:ext>
            </a:extLst>
          </p:cNvPr>
          <p:cNvSpPr txBox="1">
            <a:spLocks/>
          </p:cNvSpPr>
          <p:nvPr/>
        </p:nvSpPr>
        <p:spPr>
          <a:xfrm>
            <a:off x="619294" y="3358843"/>
            <a:ext cx="3080463" cy="47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 Flow/Pull Requests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861CB0-DE51-4A40-AA12-D32DA81986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650" y="3390845"/>
            <a:ext cx="414358" cy="414358"/>
          </a:xfrm>
          <a:prstGeom prst="rect">
            <a:avLst/>
          </a:prstGeom>
        </p:spPr>
      </p:pic>
      <p:pic>
        <p:nvPicPr>
          <p:cNvPr id="25" name="Graphic 24" descr="Tag">
            <a:extLst>
              <a:ext uri="{FF2B5EF4-FFF2-40B4-BE49-F238E27FC236}">
                <a16:creationId xmlns:a16="http://schemas.microsoft.com/office/drawing/2014/main" id="{6D80D553-F9AA-4271-AD32-99833C40D9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68434" y="5560596"/>
            <a:ext cx="498472" cy="498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F63472A-0155-4D71-9C74-507BC81151F6}"/>
              </a:ext>
            </a:extLst>
          </p:cNvPr>
          <p:cNvSpPr/>
          <p:nvPr/>
        </p:nvSpPr>
        <p:spPr>
          <a:xfrm>
            <a:off x="6108664" y="310393"/>
            <a:ext cx="105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git-flow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8" y="310393"/>
            <a:ext cx="3759129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Some Git Tips/Tricks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69301D27-18F9-4A23-B08D-ACDBB59E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830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it - Logo Downloads">
            <a:extLst>
              <a:ext uri="{FF2B5EF4-FFF2-40B4-BE49-F238E27FC236}">
                <a16:creationId xmlns:a16="http://schemas.microsoft.com/office/drawing/2014/main" id="{61570465-AF56-4B07-9050-9C95CF34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32" y="6430778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FD832CE-D957-433A-B14C-419D5884BE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62053B7-F186-422E-8D45-5FDF14C390B5}"/>
              </a:ext>
            </a:extLst>
          </p:cNvPr>
          <p:cNvGrpSpPr/>
          <p:nvPr/>
        </p:nvGrpSpPr>
        <p:grpSpPr>
          <a:xfrm>
            <a:off x="343947" y="1433474"/>
            <a:ext cx="8975898" cy="2332892"/>
            <a:chOff x="343948" y="1969477"/>
            <a:chExt cx="8975898" cy="23328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B461A7-E987-4B37-A6BE-10655F412EEE}"/>
                </a:ext>
              </a:extLst>
            </p:cNvPr>
            <p:cNvSpPr/>
            <p:nvPr/>
          </p:nvSpPr>
          <p:spPr>
            <a:xfrm>
              <a:off x="343948" y="1969477"/>
              <a:ext cx="8975898" cy="2332892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86BB9A-E502-4680-B7BA-AD7A8475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2481" y="2224341"/>
              <a:ext cx="8487960" cy="1771897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90B9D95-02A5-4182-8012-64B678FAFA3F}"/>
              </a:ext>
            </a:extLst>
          </p:cNvPr>
          <p:cNvSpPr/>
          <p:nvPr/>
        </p:nvSpPr>
        <p:spPr>
          <a:xfrm>
            <a:off x="343948" y="3952045"/>
            <a:ext cx="9186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git pull --rebase</a:t>
            </a:r>
            <a:r>
              <a:rPr lang="en-US" b="1" dirty="0">
                <a:solidFill>
                  <a:srgbClr val="20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above scenario instead of </a:t>
            </a:r>
            <a:r>
              <a:rPr lang="en-US" b="1" dirty="0">
                <a:solidFill>
                  <a:srgbClr val="20212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git pull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170135-D267-4680-B9BD-9E8E491F5022}"/>
              </a:ext>
            </a:extLst>
          </p:cNvPr>
          <p:cNvSpPr/>
          <p:nvPr/>
        </p:nvSpPr>
        <p:spPr>
          <a:xfrm>
            <a:off x="343948" y="4529712"/>
            <a:ext cx="9186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advantage of VS Code version control and the Git Graph and Git Lens extensions</a:t>
            </a:r>
            <a:endParaRPr lang="en-US" b="1" dirty="0">
              <a:solidFill>
                <a:srgbClr val="20212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055504-9EEE-4406-A891-C9BE9E725B50}"/>
              </a:ext>
            </a:extLst>
          </p:cNvPr>
          <p:cNvSpPr/>
          <p:nvPr/>
        </p:nvSpPr>
        <p:spPr>
          <a:xfrm>
            <a:off x="343947" y="5107379"/>
            <a:ext cx="10361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 clear and concise commit messages (write any additional details in the commit body)</a:t>
            </a:r>
            <a:endParaRPr lang="en-US" b="1" dirty="0">
              <a:solidFill>
                <a:srgbClr val="20212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0E1671-8B36-4F25-BF66-FFBAA716EFB3}"/>
              </a:ext>
            </a:extLst>
          </p:cNvPr>
          <p:cNvSpPr/>
          <p:nvPr/>
        </p:nvSpPr>
        <p:spPr>
          <a:xfrm>
            <a:off x="343947" y="5685046"/>
            <a:ext cx="10361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Git is too scary, try out this highly visual tutorial website -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10"/>
              </a:rPr>
              <a:t>learngitbranching.js.org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en-US" b="1" dirty="0">
              <a:solidFill>
                <a:srgbClr val="202122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7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F6D221-2F90-4FF0-8B1A-49A7355329CC}"/>
              </a:ext>
            </a:extLst>
          </p:cNvPr>
          <p:cNvSpPr/>
          <p:nvPr/>
        </p:nvSpPr>
        <p:spPr>
          <a:xfrm>
            <a:off x="0" y="4286774"/>
            <a:ext cx="12192000" cy="25712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6C68EE-5531-46CB-92F3-B8F41AE712D7}"/>
              </a:ext>
            </a:extLst>
          </p:cNvPr>
          <p:cNvSpPr txBox="1">
            <a:spLocks/>
          </p:cNvSpPr>
          <p:nvPr/>
        </p:nvSpPr>
        <p:spPr>
          <a:xfrm>
            <a:off x="2036122" y="1469367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Coding Principles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D44DA86-6A93-43B8-BE8C-A0E2DC90FE6F}"/>
              </a:ext>
            </a:extLst>
          </p:cNvPr>
          <p:cNvSpPr txBox="1">
            <a:spLocks/>
          </p:cNvSpPr>
          <p:nvPr/>
        </p:nvSpPr>
        <p:spPr>
          <a:xfrm>
            <a:off x="2036122" y="2678285"/>
            <a:ext cx="8119756" cy="82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practices for writing high quality code</a:t>
            </a:r>
          </a:p>
        </p:txBody>
      </p:sp>
      <p:pic>
        <p:nvPicPr>
          <p:cNvPr id="6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91CCA8-175D-447D-ACA2-0DDC0583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856" y="4933675"/>
            <a:ext cx="1278288" cy="12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10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4F8FF86D-41E0-4069-A209-F3F253EE70EF}"/>
              </a:ext>
            </a:extLst>
          </p:cNvPr>
          <p:cNvSpPr/>
          <p:nvPr/>
        </p:nvSpPr>
        <p:spPr>
          <a:xfrm>
            <a:off x="343946" y="1438899"/>
            <a:ext cx="4543364" cy="1041542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39EDD-3AD3-4FB7-9C8F-6F667352ECB5}"/>
              </a:ext>
            </a:extLst>
          </p:cNvPr>
          <p:cNvSpPr/>
          <p:nvPr/>
        </p:nvSpPr>
        <p:spPr>
          <a:xfrm>
            <a:off x="343948" y="310393"/>
            <a:ext cx="3250590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Code Style Guides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F4DF8-7C65-472C-A360-907C803B9B05}"/>
              </a:ext>
            </a:extLst>
          </p:cNvPr>
          <p:cNvSpPr txBox="1"/>
          <p:nvPr/>
        </p:nvSpPr>
        <p:spPr>
          <a:xfrm>
            <a:off x="415253" y="1546416"/>
            <a:ext cx="4512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Having a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consistent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coding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style guide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can be immensely helpful for developers to get started working on your projects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E9E2-85A1-4147-A0D6-F0926546F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35" y="2988314"/>
            <a:ext cx="1638073" cy="16155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B9F54A-AA42-4DA7-837A-49283825F0F5}"/>
              </a:ext>
            </a:extLst>
          </p:cNvPr>
          <p:cNvSpPr txBox="1"/>
          <p:nvPr/>
        </p:nvSpPr>
        <p:spPr>
          <a:xfrm>
            <a:off x="8935470" y="4679206"/>
            <a:ext cx="137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PEP 8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7537B-C363-44F5-B89D-90130CEA6A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92" y="2988314"/>
            <a:ext cx="1615549" cy="16155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689A0D-97DD-4630-AF67-4E03E136D23E}"/>
              </a:ext>
            </a:extLst>
          </p:cNvPr>
          <p:cNvSpPr txBox="1"/>
          <p:nvPr/>
        </p:nvSpPr>
        <p:spPr>
          <a:xfrm>
            <a:off x="1866464" y="4679205"/>
            <a:ext cx="137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JSDoc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C88D6-A76B-41D7-8F00-B068E8ABE2A3}"/>
              </a:ext>
            </a:extLst>
          </p:cNvPr>
          <p:cNvSpPr txBox="1"/>
          <p:nvPr/>
        </p:nvSpPr>
        <p:spPr>
          <a:xfrm>
            <a:off x="5229279" y="4699892"/>
            <a:ext cx="173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Prettier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97A27AC-F5F2-4617-9516-456D319EE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8225" y="2988314"/>
            <a:ext cx="1615549" cy="16155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2AC80F2-572D-4235-AA7E-316137EA089C}"/>
              </a:ext>
            </a:extLst>
          </p:cNvPr>
          <p:cNvSpPr txBox="1"/>
          <p:nvPr/>
        </p:nvSpPr>
        <p:spPr>
          <a:xfrm>
            <a:off x="1399897" y="5178994"/>
            <a:ext cx="23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 Docstrings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49C68E-417E-4501-9010-640C0FB3820A}"/>
              </a:ext>
            </a:extLst>
          </p:cNvPr>
          <p:cNvSpPr txBox="1"/>
          <p:nvPr/>
        </p:nvSpPr>
        <p:spPr>
          <a:xfrm>
            <a:off x="4931641" y="5202425"/>
            <a:ext cx="232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JavaScript, HTML, CSS, JSON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4054C2-339E-4D68-AE22-E06650E004F5}"/>
              </a:ext>
            </a:extLst>
          </p:cNvPr>
          <p:cNvSpPr txBox="1"/>
          <p:nvPr/>
        </p:nvSpPr>
        <p:spPr>
          <a:xfrm>
            <a:off x="9177592" y="5178994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0C27F4C-C912-4D67-9F58-38DFFB5DE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643775" y="1111930"/>
            <a:ext cx="789264" cy="7892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A23C7B-B9DE-4EE6-901A-0C2E8C6FC411}"/>
              </a:ext>
            </a:extLst>
          </p:cNvPr>
          <p:cNvSpPr txBox="1"/>
          <p:nvPr/>
        </p:nvSpPr>
        <p:spPr>
          <a:xfrm>
            <a:off x="7608659" y="1029508"/>
            <a:ext cx="2469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Style Guides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8" descr="File:Visual Studio Code 1.35 icon.svg - Wikimedia Commons">
            <a:extLst>
              <a:ext uri="{FF2B5EF4-FFF2-40B4-BE49-F238E27FC236}">
                <a16:creationId xmlns:a16="http://schemas.microsoft.com/office/drawing/2014/main" id="{866EB5BF-5F9A-471E-BB36-E80DEB66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Git - Logo Downloads">
            <a:extLst>
              <a:ext uri="{FF2B5EF4-FFF2-40B4-BE49-F238E27FC236}">
                <a16:creationId xmlns:a16="http://schemas.microsoft.com/office/drawing/2014/main" id="{C09044CE-B4CD-4BF0-9AE2-F300D89F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32" grpId="0"/>
      <p:bldP spid="33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E79900-3DC3-4996-9630-9CE2CD35377E}"/>
              </a:ext>
            </a:extLst>
          </p:cNvPr>
          <p:cNvSpPr/>
          <p:nvPr/>
        </p:nvSpPr>
        <p:spPr>
          <a:xfrm>
            <a:off x="343948" y="16542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2-space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indentation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16C74A-23AF-4407-9DA5-82E78138EE1F}"/>
              </a:ext>
            </a:extLst>
          </p:cNvPr>
          <p:cNvSpPr/>
          <p:nvPr/>
        </p:nvSpPr>
        <p:spPr>
          <a:xfrm>
            <a:off x="343948" y="2122710"/>
            <a:ext cx="8346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quotes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(‘single’) for strings instead of double quotes (“double”)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B3917-C128-432D-9AE1-0F1CCF823755}"/>
              </a:ext>
            </a:extLst>
          </p:cNvPr>
          <p:cNvSpPr/>
          <p:nvPr/>
        </p:nvSpPr>
        <p:spPr>
          <a:xfrm>
            <a:off x="343948" y="2591189"/>
            <a:ext cx="7985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triple equals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(===) over double equals (==) as much as possible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10BA3B-D216-4693-837B-94723C82E8E4}"/>
              </a:ext>
            </a:extLst>
          </p:cNvPr>
          <p:cNvSpPr/>
          <p:nvPr/>
        </p:nvSpPr>
        <p:spPr>
          <a:xfrm>
            <a:off x="343948" y="3059668"/>
            <a:ext cx="6568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brackets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({}) for blocks of code (conditionals, loops, etc.)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BF2C5F-407D-4C43-8183-70F286AD9BEF}"/>
              </a:ext>
            </a:extLst>
          </p:cNvPr>
          <p:cNvSpPr/>
          <p:nvPr/>
        </p:nvSpPr>
        <p:spPr>
          <a:xfrm>
            <a:off x="343948" y="3995462"/>
            <a:ext cx="550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ternary operators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(?:) as much as possible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BE8D71-314E-405F-8BC8-F1C988E82DBF}"/>
              </a:ext>
            </a:extLst>
          </p:cNvPr>
          <p:cNvSpPr/>
          <p:nvPr/>
        </p:nvSpPr>
        <p:spPr>
          <a:xfrm>
            <a:off x="343948" y="4463359"/>
            <a:ext cx="4153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lines over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 characters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9E7429-4D91-4049-A944-8B3CD1D77028}"/>
              </a:ext>
            </a:extLst>
          </p:cNvPr>
          <p:cNvSpPr/>
          <p:nvPr/>
        </p:nvSpPr>
        <p:spPr>
          <a:xfrm>
            <a:off x="343948" y="3527565"/>
            <a:ext cx="425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semicolons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(;) at the end of 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580CDF-9FDE-4531-B53E-5CE2638E8F54}"/>
              </a:ext>
            </a:extLst>
          </p:cNvPr>
          <p:cNvSpPr/>
          <p:nvPr/>
        </p:nvSpPr>
        <p:spPr>
          <a:xfrm>
            <a:off x="343947" y="310393"/>
            <a:ext cx="5653729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Some Notes for Web Development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33B98E-77B4-41C3-9061-BCFE048633F3}"/>
              </a:ext>
            </a:extLst>
          </p:cNvPr>
          <p:cNvSpPr/>
          <p:nvPr/>
        </p:nvSpPr>
        <p:spPr>
          <a:xfrm>
            <a:off x="343948" y="4931256"/>
            <a:ext cx="238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Avoid arrow code</a:t>
            </a:r>
          </a:p>
        </p:txBody>
      </p:sp>
      <p:pic>
        <p:nvPicPr>
          <p:cNvPr id="42" name="Picture 8" descr="File:Visual Studio Code 1.35 icon.svg - Wikimedia Commons">
            <a:extLst>
              <a:ext uri="{FF2B5EF4-FFF2-40B4-BE49-F238E27FC236}">
                <a16:creationId xmlns:a16="http://schemas.microsoft.com/office/drawing/2014/main" id="{02296787-AE46-491B-AAAB-A24A13054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Git - Logo Downloads">
            <a:extLst>
              <a:ext uri="{FF2B5EF4-FFF2-40B4-BE49-F238E27FC236}">
                <a16:creationId xmlns:a16="http://schemas.microsoft.com/office/drawing/2014/main" id="{6D53C385-A2BC-49AB-9654-7A9F69DE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438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6AAE2-B3CD-4CF2-873F-88508327E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8" y="1358198"/>
            <a:ext cx="9764479" cy="50409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3580CDF-9FDE-4531-B53E-5CE2638E8F54}"/>
              </a:ext>
            </a:extLst>
          </p:cNvPr>
          <p:cNvSpPr/>
          <p:nvPr/>
        </p:nvSpPr>
        <p:spPr>
          <a:xfrm>
            <a:off x="343948" y="310393"/>
            <a:ext cx="2369756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Docstrings</a:t>
            </a:r>
          </a:p>
        </p:txBody>
      </p:sp>
      <p:pic>
        <p:nvPicPr>
          <p:cNvPr id="24" name="Picture 8" descr="File:Visual Studio Code 1.35 icon.svg - Wikimedia Commons">
            <a:extLst>
              <a:ext uri="{FF2B5EF4-FFF2-40B4-BE49-F238E27FC236}">
                <a16:creationId xmlns:a16="http://schemas.microsoft.com/office/drawing/2014/main" id="{4D42A371-7C66-4AD8-85B6-54A27FB29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 - Logo Downloads">
            <a:extLst>
              <a:ext uri="{FF2B5EF4-FFF2-40B4-BE49-F238E27FC236}">
                <a16:creationId xmlns:a16="http://schemas.microsoft.com/office/drawing/2014/main" id="{7641F915-EC0A-4FF7-B410-C267E87FE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BFEFA7-158D-43FA-AEC5-2FDFF2FDB475}"/>
              </a:ext>
            </a:extLst>
          </p:cNvPr>
          <p:cNvSpPr txBox="1"/>
          <p:nvPr/>
        </p:nvSpPr>
        <p:spPr>
          <a:xfrm>
            <a:off x="10235819" y="3607308"/>
            <a:ext cx="137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JSDoc</a:t>
            </a:r>
            <a:endParaRPr lang="en-US" sz="2800" i="1" dirty="0">
              <a:solidFill>
                <a:srgbClr val="2626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F94569-12B6-4B02-8AE0-2B4E3E3A27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18" y="2185387"/>
            <a:ext cx="523220" cy="523220"/>
          </a:xfrm>
          <a:prstGeom prst="rect">
            <a:avLst/>
          </a:prstGeom>
        </p:spPr>
      </p:pic>
      <p:sp>
        <p:nvSpPr>
          <p:cNvPr id="26" name="Rectangle: Diagonal Corners Snipped 25">
            <a:extLst>
              <a:ext uri="{FF2B5EF4-FFF2-40B4-BE49-F238E27FC236}">
                <a16:creationId xmlns:a16="http://schemas.microsoft.com/office/drawing/2014/main" id="{3CC65047-B43A-459D-8519-F10DC1219B94}"/>
              </a:ext>
            </a:extLst>
          </p:cNvPr>
          <p:cNvSpPr/>
          <p:nvPr/>
        </p:nvSpPr>
        <p:spPr>
          <a:xfrm>
            <a:off x="3541543" y="345483"/>
            <a:ext cx="6039337" cy="1107746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3121B1-C2BD-42DA-8A92-D4292133AB5F}"/>
              </a:ext>
            </a:extLst>
          </p:cNvPr>
          <p:cNvSpPr txBox="1"/>
          <p:nvPr/>
        </p:nvSpPr>
        <p:spPr>
          <a:xfrm>
            <a:off x="3612849" y="453000"/>
            <a:ext cx="581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Docstrings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can be helpful for new developers to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understand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what your code and functions do. However, don’t spend too much time on this, since functions often get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changed</a:t>
            </a:r>
            <a:endParaRPr lang="en-US" sz="1600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8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F76392-39AE-4FDF-8B2C-37483B9134B5}"/>
              </a:ext>
            </a:extLst>
          </p:cNvPr>
          <p:cNvSpPr/>
          <p:nvPr/>
        </p:nvSpPr>
        <p:spPr>
          <a:xfrm>
            <a:off x="1154723" y="1739909"/>
            <a:ext cx="9882554" cy="3378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5628-B9A2-4BEF-B22D-8DBA3825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349" y="2075656"/>
            <a:ext cx="9131301" cy="2706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Goal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To share some of these philosophies, principles, tips and tricks popularized by “Big Tech”, the experts of software development.</a:t>
            </a:r>
          </a:p>
          <a:p>
            <a:pPr marL="0" indent="0" algn="ctr">
              <a:buNone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(Perhaps some of these methods can be used to improve and speed up the process of making meaningful and high quality big data projects for the public good)</a:t>
            </a:r>
          </a:p>
        </p:txBody>
      </p:sp>
    </p:spTree>
    <p:extLst>
      <p:ext uri="{BB962C8B-B14F-4D97-AF65-F5344CB8AC3E}">
        <p14:creationId xmlns:p14="http://schemas.microsoft.com/office/powerpoint/2010/main" val="388873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DB14-4274-430D-A3F4-7011E53B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13" y="2496361"/>
            <a:ext cx="4233726" cy="27357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F04FC-E34F-4D0C-9011-9FF707A4C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95" y="2517959"/>
            <a:ext cx="4235718" cy="273708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3580CDF-9FDE-4531-B53E-5CE2638E8F54}"/>
              </a:ext>
            </a:extLst>
          </p:cNvPr>
          <p:cNvSpPr/>
          <p:nvPr/>
        </p:nvSpPr>
        <p:spPr>
          <a:xfrm>
            <a:off x="343947" y="310393"/>
            <a:ext cx="2605729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DRY Principle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12BA32-0435-44BC-8978-C756C06C6D03}"/>
              </a:ext>
            </a:extLst>
          </p:cNvPr>
          <p:cNvSpPr/>
          <p:nvPr/>
        </p:nvSpPr>
        <p:spPr>
          <a:xfrm>
            <a:off x="523590" y="1919702"/>
            <a:ext cx="613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81E718-A453-4441-8967-A4647ACA0997}"/>
              </a:ext>
            </a:extLst>
          </p:cNvPr>
          <p:cNvSpPr/>
          <p:nvPr/>
        </p:nvSpPr>
        <p:spPr>
          <a:xfrm>
            <a:off x="523589" y="2957005"/>
            <a:ext cx="613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2185B0-D049-4002-B200-BA4D772BCC38}"/>
              </a:ext>
            </a:extLst>
          </p:cNvPr>
          <p:cNvSpPr/>
          <p:nvPr/>
        </p:nvSpPr>
        <p:spPr>
          <a:xfrm>
            <a:off x="523589" y="3997561"/>
            <a:ext cx="613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2AD2A2-7A07-4B9D-9F9F-6CB62700E10A}"/>
              </a:ext>
            </a:extLst>
          </p:cNvPr>
          <p:cNvSpPr/>
          <p:nvPr/>
        </p:nvSpPr>
        <p:spPr>
          <a:xfrm>
            <a:off x="908166" y="2120415"/>
            <a:ext cx="967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on’t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CCA3E8-1D5B-4468-8CD4-C913D01610C8}"/>
              </a:ext>
            </a:extLst>
          </p:cNvPr>
          <p:cNvSpPr/>
          <p:nvPr/>
        </p:nvSpPr>
        <p:spPr>
          <a:xfrm>
            <a:off x="908166" y="3157356"/>
            <a:ext cx="967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epeat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C27182-D7F9-4C48-9582-B0D0BB4FAC7E}"/>
              </a:ext>
            </a:extLst>
          </p:cNvPr>
          <p:cNvSpPr/>
          <p:nvPr/>
        </p:nvSpPr>
        <p:spPr>
          <a:xfrm>
            <a:off x="845714" y="4200301"/>
            <a:ext cx="967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ourself</a:t>
            </a:r>
            <a:endParaRPr lang="en-US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E4A4CA-72F4-4B72-8664-019E8A973675}"/>
              </a:ext>
            </a:extLst>
          </p:cNvPr>
          <p:cNvSpPr/>
          <p:nvPr/>
        </p:nvSpPr>
        <p:spPr>
          <a:xfrm>
            <a:off x="4068919" y="5848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Write code that is used often in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/methods*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BE9B7-D605-4FCE-A8DF-95E3ED47E18B}"/>
              </a:ext>
            </a:extLst>
          </p:cNvPr>
          <p:cNvSpPr/>
          <p:nvPr/>
        </p:nvSpPr>
        <p:spPr>
          <a:xfrm>
            <a:off x="4073073" y="10240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abstractions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DC6B7-041E-4155-832A-4307F0FA7364}"/>
              </a:ext>
            </a:extLst>
          </p:cNvPr>
          <p:cNvSpPr/>
          <p:nvPr/>
        </p:nvSpPr>
        <p:spPr>
          <a:xfrm>
            <a:off x="4068918" y="1463235"/>
            <a:ext cx="6636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composition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(e.g., when creating React components)</a:t>
            </a:r>
          </a:p>
        </p:txBody>
      </p:sp>
      <p:pic>
        <p:nvPicPr>
          <p:cNvPr id="33" name="Picture 8" descr="File:Visual Studio Code 1.35 icon.svg - Wikimedia Commons">
            <a:extLst>
              <a:ext uri="{FF2B5EF4-FFF2-40B4-BE49-F238E27FC236}">
                <a16:creationId xmlns:a16="http://schemas.microsoft.com/office/drawing/2014/main" id="{96C0A89B-A68D-45AA-B57A-047DDCF5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Git - Logo Downloads">
            <a:extLst>
              <a:ext uri="{FF2B5EF4-FFF2-40B4-BE49-F238E27FC236}">
                <a16:creationId xmlns:a16="http://schemas.microsoft.com/office/drawing/2014/main" id="{9ACB2D8E-94DB-4C34-BADD-31B7827A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579866-1B14-4DD7-8B81-98F3F4B94BA1}"/>
              </a:ext>
            </a:extLst>
          </p:cNvPr>
          <p:cNvSpPr/>
          <p:nvPr/>
        </p:nvSpPr>
        <p:spPr>
          <a:xfrm>
            <a:off x="4068918" y="1902436"/>
            <a:ext cx="6636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the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Law of Demeter 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mind*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231F5-91AB-4E30-B174-FB3AAEA9B4E3}"/>
              </a:ext>
            </a:extLst>
          </p:cNvPr>
          <p:cNvSpPr/>
          <p:nvPr/>
        </p:nvSpPr>
        <p:spPr>
          <a:xfrm>
            <a:off x="6674169" y="3797644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</a:t>
            </a:r>
            <a:endParaRPr lang="en-US" dirty="0"/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BFB8BF22-5644-41F2-BB5D-2AC49DEF6A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4177" y="3054567"/>
            <a:ext cx="457200" cy="45720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479661E-8D56-40A1-80D0-2DF3D932AF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2552" y="3094717"/>
            <a:ext cx="457200" cy="457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2A2FDD-FA90-4CCB-8893-61292FBE52D8}"/>
              </a:ext>
            </a:extLst>
          </p:cNvPr>
          <p:cNvSpPr/>
          <p:nvPr/>
        </p:nvSpPr>
        <p:spPr>
          <a:xfrm>
            <a:off x="5944578" y="5394765"/>
            <a:ext cx="1901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Law of Demeter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46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3580CDF-9FDE-4531-B53E-5CE2638E8F54}"/>
              </a:ext>
            </a:extLst>
          </p:cNvPr>
          <p:cNvSpPr/>
          <p:nvPr/>
        </p:nvSpPr>
        <p:spPr>
          <a:xfrm>
            <a:off x="343948" y="310393"/>
            <a:ext cx="2556568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Arrow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F55663-F196-465B-90D8-F00A035F5AC2}"/>
              </a:ext>
            </a:extLst>
          </p:cNvPr>
          <p:cNvSpPr/>
          <p:nvPr/>
        </p:nvSpPr>
        <p:spPr>
          <a:xfrm>
            <a:off x="506051" y="1951671"/>
            <a:ext cx="35528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do something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endif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endif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endif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3D271-964A-4167-BAE2-4741BCD19519}"/>
              </a:ext>
            </a:extLst>
          </p:cNvPr>
          <p:cNvSpPr txBox="1"/>
          <p:nvPr/>
        </p:nvSpPr>
        <p:spPr>
          <a:xfrm>
            <a:off x="3812493" y="3059666"/>
            <a:ext cx="44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vs</a:t>
            </a:r>
            <a:r>
              <a:rPr lang="en-US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8A29BF-4C9B-4699-A975-3194629FC961}"/>
              </a:ext>
            </a:extLst>
          </p:cNvPr>
          <p:cNvSpPr/>
          <p:nvPr/>
        </p:nvSpPr>
        <p:spPr>
          <a:xfrm>
            <a:off x="5082807" y="2274836"/>
            <a:ext cx="20263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if!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return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if! 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return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if!</a:t>
            </a: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return</a:t>
            </a:r>
          </a:p>
          <a:p>
            <a:endParaRPr lang="en-US" dirty="0">
              <a:solidFill>
                <a:srgbClr val="262626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26262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 something</a:t>
            </a:r>
          </a:p>
        </p:txBody>
      </p:sp>
      <p:pic>
        <p:nvPicPr>
          <p:cNvPr id="24" name="Picture 8" descr="File:Visual Studio Code 1.35 icon.svg - Wikimedia Commons">
            <a:extLst>
              <a:ext uri="{FF2B5EF4-FFF2-40B4-BE49-F238E27FC236}">
                <a16:creationId xmlns:a16="http://schemas.microsoft.com/office/drawing/2014/main" id="{7642AD2C-3DCD-4F90-8E94-37143044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Git - Logo Downloads">
            <a:extLst>
              <a:ext uri="{FF2B5EF4-FFF2-40B4-BE49-F238E27FC236}">
                <a16:creationId xmlns:a16="http://schemas.microsoft.com/office/drawing/2014/main" id="{4A1C0668-AE00-4E22-8EEC-0C31AAE18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2019D636-70C7-4278-914C-D7CBF913DF9B}"/>
              </a:ext>
            </a:extLst>
          </p:cNvPr>
          <p:cNvSpPr/>
          <p:nvPr/>
        </p:nvSpPr>
        <p:spPr>
          <a:xfrm>
            <a:off x="7560979" y="2931458"/>
            <a:ext cx="3881120" cy="1107746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1571B-0DA2-4A44-A17B-B272BF270F1A}"/>
              </a:ext>
            </a:extLst>
          </p:cNvPr>
          <p:cNvSpPr txBox="1"/>
          <p:nvPr/>
        </p:nvSpPr>
        <p:spPr>
          <a:xfrm>
            <a:off x="7749908" y="3059666"/>
            <a:ext cx="3692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Flatten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arrow code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—lots of nested conditionals—by using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guard clauses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early returns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within a function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386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216D2867-FCFB-49C1-BC5F-FEE39ACA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4F8FF86D-41E0-4069-A209-F3F253EE70EF}"/>
              </a:ext>
            </a:extLst>
          </p:cNvPr>
          <p:cNvSpPr/>
          <p:nvPr/>
        </p:nvSpPr>
        <p:spPr>
          <a:xfrm>
            <a:off x="343946" y="1438899"/>
            <a:ext cx="5605207" cy="822121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D39EDD-3AD3-4FB7-9C8F-6F667352ECB5}"/>
              </a:ext>
            </a:extLst>
          </p:cNvPr>
          <p:cNvSpPr/>
          <p:nvPr/>
        </p:nvSpPr>
        <p:spPr>
          <a:xfrm>
            <a:off x="343948" y="310393"/>
            <a:ext cx="4160940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Test Driven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F4DF8-7C65-472C-A360-907C803B9B05}"/>
              </a:ext>
            </a:extLst>
          </p:cNvPr>
          <p:cNvSpPr txBox="1"/>
          <p:nvPr/>
        </p:nvSpPr>
        <p:spPr>
          <a:xfrm>
            <a:off x="415253" y="1546416"/>
            <a:ext cx="5605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really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large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projects with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clear feature requirements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writing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automated tests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(first) can be extremely helpful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A2F53-2FD4-45B2-9BA7-D437AA7D7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52" y="2646914"/>
            <a:ext cx="6154551" cy="34619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9C3133-6E22-4D69-98DD-BC7AB0195F17}"/>
              </a:ext>
            </a:extLst>
          </p:cNvPr>
          <p:cNvSpPr txBox="1"/>
          <p:nvPr/>
        </p:nvSpPr>
        <p:spPr>
          <a:xfrm>
            <a:off x="7687114" y="721453"/>
            <a:ext cx="361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Unit Tests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test individual functions and components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 descr="Intro to Unit Testing with Jest. Test-Driven Development and Unit… | by  Kyle Farmer | JavaScript in Plain English">
            <a:extLst>
              <a:ext uri="{FF2B5EF4-FFF2-40B4-BE49-F238E27FC236}">
                <a16:creationId xmlns:a16="http://schemas.microsoft.com/office/drawing/2014/main" id="{5A6D1CCE-5E64-481C-8148-96EBBDC6D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34" y="1118418"/>
            <a:ext cx="1636552" cy="163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30E642-4349-431D-81CB-E966F377D638}"/>
              </a:ext>
            </a:extLst>
          </p:cNvPr>
          <p:cNvSpPr txBox="1"/>
          <p:nvPr/>
        </p:nvSpPr>
        <p:spPr>
          <a:xfrm>
            <a:off x="7672062" y="3078936"/>
            <a:ext cx="361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End-to-End (E2E) Tests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test actual simulated interactions from users on the end product 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6" name="Picture 4" descr="Jobs at Cypress.io">
            <a:extLst>
              <a:ext uri="{FF2B5EF4-FFF2-40B4-BE49-F238E27FC236}">
                <a16:creationId xmlns:a16="http://schemas.microsoft.com/office/drawing/2014/main" id="{785E3493-C1D6-4564-A984-9B13CACA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0" r="14325"/>
          <a:stretch/>
        </p:blipFill>
        <p:spPr bwMode="auto">
          <a:xfrm>
            <a:off x="7687114" y="4169789"/>
            <a:ext cx="2130804" cy="76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9C606-A8D4-4BC2-8DFE-D4652135D6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6" y="2598875"/>
            <a:ext cx="6370802" cy="35099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8E49968-4411-4EC8-BFC3-FD3CDEFD3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28487" y="684656"/>
            <a:ext cx="1154147" cy="1154147"/>
          </a:xfrm>
          <a:prstGeom prst="rect">
            <a:avLst/>
          </a:prstGeom>
        </p:spPr>
      </p:pic>
      <p:pic>
        <p:nvPicPr>
          <p:cNvPr id="27" name="Picture 8" descr="File:Visual Studio Code 1.35 icon.svg - Wikimedia Commons">
            <a:extLst>
              <a:ext uri="{FF2B5EF4-FFF2-40B4-BE49-F238E27FC236}">
                <a16:creationId xmlns:a16="http://schemas.microsoft.com/office/drawing/2014/main" id="{04CCB105-52CD-4728-AD5C-FCD20717C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Git - Logo Downloads">
            <a:extLst>
              <a:ext uri="{FF2B5EF4-FFF2-40B4-BE49-F238E27FC236}">
                <a16:creationId xmlns:a16="http://schemas.microsoft.com/office/drawing/2014/main" id="{2ADB9569-B0CA-41D3-B24D-55666D93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8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5976-756D-457C-8424-DD65186F5260}"/>
              </a:ext>
            </a:extLst>
          </p:cNvPr>
          <p:cNvSpPr/>
          <p:nvPr/>
        </p:nvSpPr>
        <p:spPr>
          <a:xfrm>
            <a:off x="1154723" y="1739909"/>
            <a:ext cx="9882554" cy="3378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4CF9F-0017-4A88-BB69-678801C51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6660" y="2890975"/>
            <a:ext cx="5578679" cy="107604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28982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E32F52-D3E7-4872-A9CB-6DA3A8A864EE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2" descr="Arrow circle">
            <a:extLst>
              <a:ext uri="{FF2B5EF4-FFF2-40B4-BE49-F238E27FC236}">
                <a16:creationId xmlns:a16="http://schemas.microsoft.com/office/drawing/2014/main" id="{BA877440-65F6-4992-A3D7-D9396C5E8E40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585F5C-9B2A-4019-ADD9-3277C062EC3F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C3FF87-6473-4148-A963-7D8B73950D3A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B892EBA-6DB7-4E7B-B925-C660CDA0DD74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2E0760A9-6AD4-41C9-9F49-50B1DFFC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8E8A5FD-7506-4AB7-9EAD-016232A2F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ile:Visual Studio Code 1.35 icon.svg - Wikimedia Commons">
            <a:extLst>
              <a:ext uri="{FF2B5EF4-FFF2-40B4-BE49-F238E27FC236}">
                <a16:creationId xmlns:a16="http://schemas.microsoft.com/office/drawing/2014/main" id="{30FF1039-A9BF-42EC-9044-944CC04B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it - Logo Downloads">
            <a:extLst>
              <a:ext uri="{FF2B5EF4-FFF2-40B4-BE49-F238E27FC236}">
                <a16:creationId xmlns:a16="http://schemas.microsoft.com/office/drawing/2014/main" id="{E48C651B-67A0-4FC5-8785-B1A206CE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03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55F38-0474-466B-A702-4C156E499781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12" descr="Arrow circle">
            <a:extLst>
              <a:ext uri="{FF2B5EF4-FFF2-40B4-BE49-F238E27FC236}">
                <a16:creationId xmlns:a16="http://schemas.microsoft.com/office/drawing/2014/main" id="{50648FB8-422F-482D-A4C5-CE64F520840A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FACE2B-8409-4495-9C72-AA88CC2E4E3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7E8E34-C081-4E1F-92F2-3DB5DF72428D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844CB0-C820-48C1-B05C-AFDE8F8AA82A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564D982E-6484-452D-A97B-9FC6A5B38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9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D6C8A9D7-3481-4471-8B06-F4C3E477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File:Visual Studio Code 1.35 icon.svg - Wikimedia Commons">
            <a:extLst>
              <a:ext uri="{FF2B5EF4-FFF2-40B4-BE49-F238E27FC236}">
                <a16:creationId xmlns:a16="http://schemas.microsoft.com/office/drawing/2014/main" id="{394356E9-DA81-4D9D-93DB-4BC7689E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 - Logo Downloads">
            <a:extLst>
              <a:ext uri="{FF2B5EF4-FFF2-40B4-BE49-F238E27FC236}">
                <a16:creationId xmlns:a16="http://schemas.microsoft.com/office/drawing/2014/main" id="{28E79088-ABD8-43D8-B284-C63789E0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6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8D5976-756D-457C-8424-DD65186F5260}"/>
              </a:ext>
            </a:extLst>
          </p:cNvPr>
          <p:cNvSpPr/>
          <p:nvPr/>
        </p:nvSpPr>
        <p:spPr>
          <a:xfrm>
            <a:off x="1154723" y="1739909"/>
            <a:ext cx="9882554" cy="337818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4CF9F-0017-4A88-BB69-678801C51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6659" y="2319622"/>
            <a:ext cx="5578679" cy="107604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E218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Disclaimer!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B8BD18-FC5E-444C-8AF0-4D6142069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62329"/>
            <a:ext cx="9144000" cy="1655762"/>
          </a:xfrm>
        </p:spPr>
        <p:txBody>
          <a:bodyPr/>
          <a:lstStyle/>
          <a:p>
            <a:r>
              <a:rPr lang="en-US" i="1" dirty="0">
                <a:solidFill>
                  <a:srgbClr val="F2F2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definitely don’t want to use everything shown here</a:t>
            </a:r>
          </a:p>
        </p:txBody>
      </p:sp>
      <p:pic>
        <p:nvPicPr>
          <p:cNvPr id="2050" name="Picture 2" descr="Grimacing Face on Apple iOS 15.4">
            <a:extLst>
              <a:ext uri="{FF2B5EF4-FFF2-40B4-BE49-F238E27FC236}">
                <a16:creationId xmlns:a16="http://schemas.microsoft.com/office/drawing/2014/main" id="{5A5CABF0-904E-4859-B798-5ACBDF57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47" y="4029106"/>
            <a:ext cx="414706" cy="41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171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CFD0FE-980C-49FA-BEB7-BF6C72C78FC9}"/>
              </a:ext>
            </a:extLst>
          </p:cNvPr>
          <p:cNvSpPr txBox="1">
            <a:spLocks/>
          </p:cNvSpPr>
          <p:nvPr/>
        </p:nvSpPr>
        <p:spPr>
          <a:xfrm>
            <a:off x="4367865" y="941495"/>
            <a:ext cx="6955696" cy="6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Philosophies of Software Development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05DABD-91D8-4114-8607-0527F6747BFF}"/>
              </a:ext>
            </a:extLst>
          </p:cNvPr>
          <p:cNvSpPr txBox="1">
            <a:spLocks/>
          </p:cNvSpPr>
          <p:nvPr/>
        </p:nvSpPr>
        <p:spPr>
          <a:xfrm>
            <a:off x="4367865" y="2009784"/>
            <a:ext cx="6488709" cy="596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Issue Management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784AF7D-2BD4-447C-9A84-6B17C2D9A1BA}"/>
              </a:ext>
            </a:extLst>
          </p:cNvPr>
          <p:cNvSpPr txBox="1">
            <a:spLocks/>
          </p:cNvSpPr>
          <p:nvPr/>
        </p:nvSpPr>
        <p:spPr>
          <a:xfrm>
            <a:off x="4367865" y="3093142"/>
            <a:ext cx="6488709" cy="6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 Environments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7FD5E7-D480-45DF-9820-F5E462F125A9}"/>
              </a:ext>
            </a:extLst>
          </p:cNvPr>
          <p:cNvSpPr txBox="1">
            <a:spLocks/>
          </p:cNvSpPr>
          <p:nvPr/>
        </p:nvSpPr>
        <p:spPr>
          <a:xfrm>
            <a:off x="4367866" y="4125311"/>
            <a:ext cx="6488709" cy="754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Version Control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FF7005-6E48-4C66-AE14-AC100C702831}"/>
              </a:ext>
            </a:extLst>
          </p:cNvPr>
          <p:cNvSpPr/>
          <p:nvPr/>
        </p:nvSpPr>
        <p:spPr>
          <a:xfrm>
            <a:off x="0" y="0"/>
            <a:ext cx="3934437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DFFDB4-35D5-41DA-8C15-7DCCEACA2C57}"/>
              </a:ext>
            </a:extLst>
          </p:cNvPr>
          <p:cNvSpPr txBox="1">
            <a:spLocks/>
          </p:cNvSpPr>
          <p:nvPr/>
        </p:nvSpPr>
        <p:spPr>
          <a:xfrm>
            <a:off x="4367867" y="5229720"/>
            <a:ext cx="6488709" cy="839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Coding Principles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DF06E87-145E-47EC-A689-0A0B12649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2359" y="1976704"/>
            <a:ext cx="662980" cy="6629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3C7B95-4918-4EE3-93B7-7011AEFD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834" y="3063502"/>
            <a:ext cx="724031" cy="7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12" descr="Arrow circle">
            <a:extLst>
              <a:ext uri="{FF2B5EF4-FFF2-40B4-BE49-F238E27FC236}">
                <a16:creationId xmlns:a16="http://schemas.microsoft.com/office/drawing/2014/main" id="{00937A96-3BF8-4233-A092-0CC49319C2AC}"/>
              </a:ext>
            </a:extLst>
          </p:cNvPr>
          <p:cNvGrpSpPr/>
          <p:nvPr/>
        </p:nvGrpSpPr>
        <p:grpSpPr>
          <a:xfrm>
            <a:off x="2542643" y="758521"/>
            <a:ext cx="914400" cy="914400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790545-5AF5-4CDB-A5B4-62DA4E871811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64AF83-FDDF-4C3C-901D-F518760DD0F6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008BD3D-5FFB-4AC6-9B4E-469BB32046A7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054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94728D3E-C105-47DA-83D5-CBEE3AA5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4" y="5229720"/>
            <a:ext cx="839630" cy="83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6197C5-6AD5-43C0-9863-29AE7935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004" y="4186600"/>
            <a:ext cx="737136" cy="7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747749-C275-4BE6-9A81-ABF05C13329E}"/>
              </a:ext>
            </a:extLst>
          </p:cNvPr>
          <p:cNvCxnSpPr/>
          <p:nvPr/>
        </p:nvCxnSpPr>
        <p:spPr>
          <a:xfrm>
            <a:off x="2097248" y="857774"/>
            <a:ext cx="0" cy="5142452"/>
          </a:xfrm>
          <a:prstGeom prst="straightConnector1">
            <a:avLst/>
          </a:prstGeom>
          <a:ln w="57150">
            <a:solidFill>
              <a:srgbClr val="F2F2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6">
            <a:extLst>
              <a:ext uri="{FF2B5EF4-FFF2-40B4-BE49-F238E27FC236}">
                <a16:creationId xmlns:a16="http://schemas.microsoft.com/office/drawing/2014/main" id="{0F2937DB-C69A-48CE-913E-244FBCA2C657}"/>
              </a:ext>
            </a:extLst>
          </p:cNvPr>
          <p:cNvSpPr txBox="1">
            <a:spLocks/>
          </p:cNvSpPr>
          <p:nvPr/>
        </p:nvSpPr>
        <p:spPr>
          <a:xfrm>
            <a:off x="455821" y="1140743"/>
            <a:ext cx="1733959" cy="41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solidFill>
                  <a:srgbClr val="F2F2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(Big Tech’s Advice)</a:t>
            </a:r>
          </a:p>
        </p:txBody>
      </p:sp>
      <p:sp>
        <p:nvSpPr>
          <p:cNvPr id="22" name="Subtitle 6">
            <a:extLst>
              <a:ext uri="{FF2B5EF4-FFF2-40B4-BE49-F238E27FC236}">
                <a16:creationId xmlns:a16="http://schemas.microsoft.com/office/drawing/2014/main" id="{5539B380-C7C7-48C3-BAC8-F1170F2A2700}"/>
              </a:ext>
            </a:extLst>
          </p:cNvPr>
          <p:cNvSpPr txBox="1">
            <a:spLocks/>
          </p:cNvSpPr>
          <p:nvPr/>
        </p:nvSpPr>
        <p:spPr>
          <a:xfrm>
            <a:off x="316391" y="5443463"/>
            <a:ext cx="1733959" cy="4121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solidFill>
                  <a:srgbClr val="F2F2F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(My advice from personal experience)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7C285E-61B5-42DA-BD9E-EF757C81B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14" y="3567455"/>
            <a:ext cx="2501895" cy="250189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6DF6F8B7-136B-4111-95A7-AE1DB7DE8B1F}"/>
              </a:ext>
            </a:extLst>
          </p:cNvPr>
          <p:cNvSpPr txBox="1">
            <a:spLocks/>
          </p:cNvSpPr>
          <p:nvPr/>
        </p:nvSpPr>
        <p:spPr>
          <a:xfrm>
            <a:off x="9332166" y="5871200"/>
            <a:ext cx="3048815" cy="671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Outline – scroll down to README, click the first link</a:t>
            </a:r>
          </a:p>
        </p:txBody>
      </p:sp>
    </p:spTree>
    <p:extLst>
      <p:ext uri="{BB962C8B-B14F-4D97-AF65-F5344CB8AC3E}">
        <p14:creationId xmlns:p14="http://schemas.microsoft.com/office/powerpoint/2010/main" val="182560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33112-C4FE-4681-8345-1A5912AAF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F6D221-2F90-4FF0-8B1A-49A7355329CC}"/>
              </a:ext>
            </a:extLst>
          </p:cNvPr>
          <p:cNvSpPr/>
          <p:nvPr/>
        </p:nvSpPr>
        <p:spPr>
          <a:xfrm>
            <a:off x="0" y="4286774"/>
            <a:ext cx="12192000" cy="257122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6C68EE-5531-46CB-92F3-B8F41AE712D7}"/>
              </a:ext>
            </a:extLst>
          </p:cNvPr>
          <p:cNvSpPr txBox="1">
            <a:spLocks/>
          </p:cNvSpPr>
          <p:nvPr/>
        </p:nvSpPr>
        <p:spPr>
          <a:xfrm>
            <a:off x="2036122" y="1171283"/>
            <a:ext cx="8119756" cy="17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Philosophies of Software Development</a:t>
            </a:r>
          </a:p>
        </p:txBody>
      </p:sp>
      <p:grpSp>
        <p:nvGrpSpPr>
          <p:cNvPr id="9" name="Graphic 12" descr="Arrow circle">
            <a:extLst>
              <a:ext uri="{FF2B5EF4-FFF2-40B4-BE49-F238E27FC236}">
                <a16:creationId xmlns:a16="http://schemas.microsoft.com/office/drawing/2014/main" id="{4C872C80-CF6A-404A-AD46-8F640E06FEE8}"/>
              </a:ext>
            </a:extLst>
          </p:cNvPr>
          <p:cNvGrpSpPr/>
          <p:nvPr/>
        </p:nvGrpSpPr>
        <p:grpSpPr>
          <a:xfrm>
            <a:off x="5292055" y="4768442"/>
            <a:ext cx="1607890" cy="1607890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5C28A8-2476-49E9-BE60-10880BAAFD64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58BB71E-86A1-4A41-B09B-170BFE9996C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1630BB-504E-428F-824A-14010E492C6C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D44DA86-6A93-43B8-BE8C-A0E2DC90FE6F}"/>
              </a:ext>
            </a:extLst>
          </p:cNvPr>
          <p:cNvSpPr txBox="1">
            <a:spLocks/>
          </p:cNvSpPr>
          <p:nvPr/>
        </p:nvSpPr>
        <p:spPr>
          <a:xfrm>
            <a:off x="2036122" y="2804953"/>
            <a:ext cx="8119756" cy="82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265239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9" y="310393"/>
            <a:ext cx="349727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Agile 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7CA5DF2-FDFB-4C97-AFD2-EA4213153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AB4B1F-C627-416D-850F-4C69BEDAC082}"/>
              </a:ext>
            </a:extLst>
          </p:cNvPr>
          <p:cNvGrpSpPr/>
          <p:nvPr/>
        </p:nvGrpSpPr>
        <p:grpSpPr>
          <a:xfrm>
            <a:off x="343949" y="1392572"/>
            <a:ext cx="4572000" cy="4595232"/>
            <a:chOff x="343949" y="1859244"/>
            <a:chExt cx="3807823" cy="38662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4CEAA5-272C-45CE-A977-E05864585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3949" y="1859244"/>
              <a:ext cx="3807823" cy="386624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939E8C-1B53-4F5B-BF09-03B85D7431F4}"/>
                </a:ext>
              </a:extLst>
            </p:cNvPr>
            <p:cNvSpPr/>
            <p:nvPr/>
          </p:nvSpPr>
          <p:spPr>
            <a:xfrm>
              <a:off x="3313651" y="3699545"/>
              <a:ext cx="838121" cy="2021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2B8472-8F63-449E-9A2C-FA69FFD88F26}"/>
              </a:ext>
            </a:extLst>
          </p:cNvPr>
          <p:cNvSpPr/>
          <p:nvPr/>
        </p:nvSpPr>
        <p:spPr>
          <a:xfrm>
            <a:off x="343949" y="5938540"/>
            <a:ext cx="26548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Digital.ai | 15th State of Agile Report | 2021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9F2E22-664B-4C0D-AC43-D0709C3EAD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43"/>
          <a:stretch/>
        </p:blipFill>
        <p:spPr>
          <a:xfrm>
            <a:off x="6095999" y="337249"/>
            <a:ext cx="5422906" cy="2311980"/>
          </a:xfrm>
          <a:prstGeom prst="rect">
            <a:avLst/>
          </a:prstGeom>
        </p:spPr>
      </p:pic>
      <p:sp>
        <p:nvSpPr>
          <p:cNvPr id="20" name="Rectangle: Diagonal Corners Snipped 19">
            <a:extLst>
              <a:ext uri="{FF2B5EF4-FFF2-40B4-BE49-F238E27FC236}">
                <a16:creationId xmlns:a16="http://schemas.microsoft.com/office/drawing/2014/main" id="{5B264ABB-86E4-4865-9982-D368B9FEB6DF}"/>
              </a:ext>
            </a:extLst>
          </p:cNvPr>
          <p:cNvSpPr/>
          <p:nvPr/>
        </p:nvSpPr>
        <p:spPr>
          <a:xfrm>
            <a:off x="5305210" y="3664827"/>
            <a:ext cx="5400663" cy="1364792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41CDFD-E261-4E45-8E57-B69D020A45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7953" b="74964"/>
          <a:stretch/>
        </p:blipFill>
        <p:spPr>
          <a:xfrm>
            <a:off x="5661950" y="310393"/>
            <a:ext cx="1232950" cy="82212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D1BED27-6606-4680-98BD-B864EB9708DA}"/>
              </a:ext>
            </a:extLst>
          </p:cNvPr>
          <p:cNvSpPr txBox="1">
            <a:spLocks/>
          </p:cNvSpPr>
          <p:nvPr/>
        </p:nvSpPr>
        <p:spPr>
          <a:xfrm>
            <a:off x="5502315" y="3842534"/>
            <a:ext cx="5038970" cy="1009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Agile methodologies are </a:t>
            </a:r>
            <a:r>
              <a:rPr lang="en-US" sz="2000" b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widely adopted </a:t>
            </a:r>
            <a:r>
              <a:rPr lang="en-US" sz="2000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across many companies and software development teams</a:t>
            </a:r>
          </a:p>
        </p:txBody>
      </p:sp>
      <p:pic>
        <p:nvPicPr>
          <p:cNvPr id="26" name="Picture 8" descr="File:Visual Studio Code 1.35 icon.svg - Wikimedia Commons">
            <a:extLst>
              <a:ext uri="{FF2B5EF4-FFF2-40B4-BE49-F238E27FC236}">
                <a16:creationId xmlns:a16="http://schemas.microsoft.com/office/drawing/2014/main" id="{AF98DD4B-A3D1-4FE3-9854-57C5062F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 - Logo Downloads">
            <a:extLst>
              <a:ext uri="{FF2B5EF4-FFF2-40B4-BE49-F238E27FC236}">
                <a16:creationId xmlns:a16="http://schemas.microsoft.com/office/drawing/2014/main" id="{777AF959-35C5-47E6-B562-1947D1D9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2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E7477D-1632-40A3-B199-480607F6D129}"/>
              </a:ext>
            </a:extLst>
          </p:cNvPr>
          <p:cNvSpPr/>
          <p:nvPr/>
        </p:nvSpPr>
        <p:spPr>
          <a:xfrm>
            <a:off x="343949" y="310393"/>
            <a:ext cx="3497271" cy="82212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Agile Methodology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50AB-FC3E-4C6C-8572-7098E768A59D}"/>
              </a:ext>
            </a:extLst>
          </p:cNvPr>
          <p:cNvSpPr/>
          <p:nvPr/>
        </p:nvSpPr>
        <p:spPr>
          <a:xfrm>
            <a:off x="0" y="6379638"/>
            <a:ext cx="12192000" cy="4783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aphic 12" descr="Arrow circle">
            <a:extLst>
              <a:ext uri="{FF2B5EF4-FFF2-40B4-BE49-F238E27FC236}">
                <a16:creationId xmlns:a16="http://schemas.microsoft.com/office/drawing/2014/main" id="{B108AA7E-B55F-433E-91FD-3D34B64E5F3B}"/>
              </a:ext>
            </a:extLst>
          </p:cNvPr>
          <p:cNvGrpSpPr/>
          <p:nvPr/>
        </p:nvGrpSpPr>
        <p:grpSpPr>
          <a:xfrm>
            <a:off x="1022001" y="6379638"/>
            <a:ext cx="477763" cy="477763"/>
            <a:chOff x="2076450" y="922685"/>
            <a:chExt cx="914400" cy="914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3B7E09-9341-4B38-B987-487867923CF6}"/>
                </a:ext>
              </a:extLst>
            </p:cNvPr>
            <p:cNvSpPr/>
            <p:nvPr/>
          </p:nvSpPr>
          <p:spPr>
            <a:xfrm>
              <a:off x="2180526" y="1230357"/>
              <a:ext cx="371475" cy="447675"/>
            </a:xfrm>
            <a:custGeom>
              <a:avLst/>
              <a:gdLst>
                <a:gd name="connsiteX0" fmla="*/ 326644 w 371475"/>
                <a:gd name="connsiteY0" fmla="*/ 385844 h 447675"/>
                <a:gd name="connsiteX1" fmla="*/ 119952 w 371475"/>
                <a:gd name="connsiteY1" fmla="*/ 141623 h 447675"/>
                <a:gd name="connsiteX2" fmla="*/ 124524 w 371475"/>
                <a:gd name="connsiteY2" fmla="*/ 96950 h 447675"/>
                <a:gd name="connsiteX3" fmla="*/ 125286 w 371475"/>
                <a:gd name="connsiteY3" fmla="*/ 96950 h 447675"/>
                <a:gd name="connsiteX4" fmla="*/ 142716 w 371475"/>
                <a:gd name="connsiteY4" fmla="*/ 127145 h 447675"/>
                <a:gd name="connsiteX5" fmla="*/ 168767 w 371475"/>
                <a:gd name="connsiteY5" fmla="*/ 134146 h 447675"/>
                <a:gd name="connsiteX6" fmla="*/ 175768 w 371475"/>
                <a:gd name="connsiteY6" fmla="*/ 108095 h 447675"/>
                <a:gd name="connsiteX7" fmla="*/ 135287 w 371475"/>
                <a:gd name="connsiteY7" fmla="*/ 38086 h 447675"/>
                <a:gd name="connsiteX8" fmla="*/ 123762 w 371475"/>
                <a:gd name="connsiteY8" fmla="*/ 29228 h 447675"/>
                <a:gd name="connsiteX9" fmla="*/ 109284 w 371475"/>
                <a:gd name="connsiteY9" fmla="*/ 31133 h 447675"/>
                <a:gd name="connsiteX10" fmla="*/ 38799 w 371475"/>
                <a:gd name="connsiteY10" fmla="*/ 71804 h 447675"/>
                <a:gd name="connsiteX11" fmla="*/ 30749 w 371475"/>
                <a:gd name="connsiteY11" fmla="*/ 97514 h 447675"/>
                <a:gd name="connsiteX12" fmla="*/ 56459 w 371475"/>
                <a:gd name="connsiteY12" fmla="*/ 105564 h 447675"/>
                <a:gd name="connsiteX13" fmla="*/ 57849 w 371475"/>
                <a:gd name="connsiteY13" fmla="*/ 104761 h 447675"/>
                <a:gd name="connsiteX14" fmla="*/ 86995 w 371475"/>
                <a:gd name="connsiteY14" fmla="*/ 87902 h 447675"/>
                <a:gd name="connsiteX15" fmla="*/ 81852 w 371475"/>
                <a:gd name="connsiteY15" fmla="*/ 141623 h 447675"/>
                <a:gd name="connsiteX16" fmla="*/ 319977 w 371475"/>
                <a:gd name="connsiteY16" fmla="*/ 423372 h 447675"/>
                <a:gd name="connsiteX17" fmla="*/ 323215 w 371475"/>
                <a:gd name="connsiteY17" fmla="*/ 423372 h 447675"/>
                <a:gd name="connsiteX18" fmla="*/ 343789 w 371475"/>
                <a:gd name="connsiteY18" fmla="*/ 405846 h 447675"/>
                <a:gd name="connsiteX19" fmla="*/ 326263 w 371475"/>
                <a:gd name="connsiteY19" fmla="*/ 385272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1475" h="447675">
                  <a:moveTo>
                    <a:pt x="326644" y="385844"/>
                  </a:moveTo>
                  <a:cubicBezTo>
                    <a:pt x="207162" y="366169"/>
                    <a:pt x="119604" y="262713"/>
                    <a:pt x="119952" y="141623"/>
                  </a:cubicBezTo>
                  <a:cubicBezTo>
                    <a:pt x="120132" y="126625"/>
                    <a:pt x="121661" y="111674"/>
                    <a:pt x="124524" y="96950"/>
                  </a:cubicBezTo>
                  <a:lnTo>
                    <a:pt x="125286" y="96950"/>
                  </a:lnTo>
                  <a:lnTo>
                    <a:pt x="142716" y="127145"/>
                  </a:lnTo>
                  <a:cubicBezTo>
                    <a:pt x="147977" y="136272"/>
                    <a:pt x="159640" y="139406"/>
                    <a:pt x="168767" y="134146"/>
                  </a:cubicBezTo>
                  <a:cubicBezTo>
                    <a:pt x="177894" y="128885"/>
                    <a:pt x="181029" y="117222"/>
                    <a:pt x="175768" y="108095"/>
                  </a:cubicBezTo>
                  <a:lnTo>
                    <a:pt x="135287" y="38086"/>
                  </a:lnTo>
                  <a:cubicBezTo>
                    <a:pt x="132766" y="33726"/>
                    <a:pt x="128623" y="30541"/>
                    <a:pt x="123762" y="29228"/>
                  </a:cubicBezTo>
                  <a:cubicBezTo>
                    <a:pt x="118874" y="27914"/>
                    <a:pt x="113665" y="28600"/>
                    <a:pt x="109284" y="31133"/>
                  </a:cubicBezTo>
                  <a:lnTo>
                    <a:pt x="38799" y="71804"/>
                  </a:lnTo>
                  <a:cubicBezTo>
                    <a:pt x="29476" y="76681"/>
                    <a:pt x="25872" y="88192"/>
                    <a:pt x="30749" y="97514"/>
                  </a:cubicBezTo>
                  <a:cubicBezTo>
                    <a:pt x="35626" y="106837"/>
                    <a:pt x="47137" y="110441"/>
                    <a:pt x="56459" y="105564"/>
                  </a:cubicBezTo>
                  <a:cubicBezTo>
                    <a:pt x="56933" y="105316"/>
                    <a:pt x="57397" y="105049"/>
                    <a:pt x="57849" y="104761"/>
                  </a:cubicBezTo>
                  <a:lnTo>
                    <a:pt x="86995" y="87902"/>
                  </a:lnTo>
                  <a:cubicBezTo>
                    <a:pt x="83605" y="105609"/>
                    <a:pt x="81883" y="123595"/>
                    <a:pt x="81852" y="141623"/>
                  </a:cubicBezTo>
                  <a:cubicBezTo>
                    <a:pt x="81419" y="281217"/>
                    <a:pt x="182262" y="400535"/>
                    <a:pt x="319977" y="423372"/>
                  </a:cubicBezTo>
                  <a:lnTo>
                    <a:pt x="323215" y="423372"/>
                  </a:lnTo>
                  <a:cubicBezTo>
                    <a:pt x="333736" y="424214"/>
                    <a:pt x="342947" y="416368"/>
                    <a:pt x="343789" y="405846"/>
                  </a:cubicBezTo>
                  <a:cubicBezTo>
                    <a:pt x="344631" y="395325"/>
                    <a:pt x="336784" y="386114"/>
                    <a:pt x="326263" y="385272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627F85-C204-4C6D-98DB-FFF663042BF3}"/>
                </a:ext>
              </a:extLst>
            </p:cNvPr>
            <p:cNvSpPr/>
            <p:nvPr/>
          </p:nvSpPr>
          <p:spPr>
            <a:xfrm>
              <a:off x="2544933" y="1231276"/>
              <a:ext cx="314325" cy="485775"/>
            </a:xfrm>
            <a:custGeom>
              <a:avLst/>
              <a:gdLst>
                <a:gd name="connsiteX0" fmla="*/ 288945 w 314325"/>
                <a:gd name="connsiteY0" fmla="*/ 140703 h 485775"/>
                <a:gd name="connsiteX1" fmla="*/ 271133 w 314325"/>
                <a:gd name="connsiteY1" fmla="*/ 40976 h 485775"/>
                <a:gd name="connsiteX2" fmla="*/ 246606 w 314325"/>
                <a:gd name="connsiteY2" fmla="*/ 29784 h 485775"/>
                <a:gd name="connsiteX3" fmla="*/ 235414 w 314325"/>
                <a:gd name="connsiteY3" fmla="*/ 54311 h 485775"/>
                <a:gd name="connsiteX4" fmla="*/ 89668 w 314325"/>
                <a:gd name="connsiteY4" fmla="*/ 372775 h 485775"/>
                <a:gd name="connsiteX5" fmla="*/ 86920 w 314325"/>
                <a:gd name="connsiteY5" fmla="*/ 373780 h 485775"/>
                <a:gd name="connsiteX6" fmla="*/ 86920 w 314325"/>
                <a:gd name="connsiteY6" fmla="*/ 373780 h 485775"/>
                <a:gd name="connsiteX7" fmla="*/ 104255 w 314325"/>
                <a:gd name="connsiteY7" fmla="*/ 343490 h 485775"/>
                <a:gd name="connsiteX8" fmla="*/ 97207 w 314325"/>
                <a:gd name="connsiteY8" fmla="*/ 317392 h 485775"/>
                <a:gd name="connsiteX9" fmla="*/ 71108 w 314325"/>
                <a:gd name="connsiteY9" fmla="*/ 324440 h 485775"/>
                <a:gd name="connsiteX10" fmla="*/ 31103 w 314325"/>
                <a:gd name="connsiteY10" fmla="*/ 394639 h 485775"/>
                <a:gd name="connsiteX11" fmla="*/ 38151 w 314325"/>
                <a:gd name="connsiteY11" fmla="*/ 420642 h 485775"/>
                <a:gd name="connsiteX12" fmla="*/ 38152 w 314325"/>
                <a:gd name="connsiteY12" fmla="*/ 420643 h 485775"/>
                <a:gd name="connsiteX13" fmla="*/ 108351 w 314325"/>
                <a:gd name="connsiteY13" fmla="*/ 460743 h 485775"/>
                <a:gd name="connsiteX14" fmla="*/ 134449 w 314325"/>
                <a:gd name="connsiteY14" fmla="*/ 453694 h 485775"/>
                <a:gd name="connsiteX15" fmla="*/ 127401 w 314325"/>
                <a:gd name="connsiteY15" fmla="*/ 427596 h 485775"/>
                <a:gd name="connsiteX16" fmla="*/ 97683 w 314325"/>
                <a:gd name="connsiteY16" fmla="*/ 410736 h 485775"/>
                <a:gd name="connsiteX17" fmla="*/ 288945 w 314325"/>
                <a:gd name="connsiteY17" fmla="*/ 14070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4325" h="485775">
                  <a:moveTo>
                    <a:pt x="288945" y="140703"/>
                  </a:moveTo>
                  <a:cubicBezTo>
                    <a:pt x="288984" y="106666"/>
                    <a:pt x="282953" y="72895"/>
                    <a:pt x="271133" y="40976"/>
                  </a:cubicBezTo>
                  <a:cubicBezTo>
                    <a:pt x="267451" y="31113"/>
                    <a:pt x="256469" y="26102"/>
                    <a:pt x="246606" y="29784"/>
                  </a:cubicBezTo>
                  <a:cubicBezTo>
                    <a:pt x="236743" y="33466"/>
                    <a:pt x="231732" y="44448"/>
                    <a:pt x="235414" y="54311"/>
                  </a:cubicBezTo>
                  <a:cubicBezTo>
                    <a:pt x="283109" y="182498"/>
                    <a:pt x="217857" y="325080"/>
                    <a:pt x="89668" y="372775"/>
                  </a:cubicBezTo>
                  <a:cubicBezTo>
                    <a:pt x="88754" y="373116"/>
                    <a:pt x="87838" y="373450"/>
                    <a:pt x="86920" y="373780"/>
                  </a:cubicBezTo>
                  <a:lnTo>
                    <a:pt x="86920" y="373780"/>
                  </a:lnTo>
                  <a:lnTo>
                    <a:pt x="104255" y="343490"/>
                  </a:lnTo>
                  <a:cubicBezTo>
                    <a:pt x="109516" y="334337"/>
                    <a:pt x="106360" y="322652"/>
                    <a:pt x="97207" y="317392"/>
                  </a:cubicBezTo>
                  <a:cubicBezTo>
                    <a:pt x="88053" y="312131"/>
                    <a:pt x="76369" y="315287"/>
                    <a:pt x="71108" y="324440"/>
                  </a:cubicBezTo>
                  <a:lnTo>
                    <a:pt x="31103" y="394639"/>
                  </a:lnTo>
                  <a:cubicBezTo>
                    <a:pt x="25869" y="403766"/>
                    <a:pt x="29024" y="415408"/>
                    <a:pt x="38151" y="420642"/>
                  </a:cubicBezTo>
                  <a:cubicBezTo>
                    <a:pt x="38151" y="420643"/>
                    <a:pt x="38152" y="420643"/>
                    <a:pt x="38152" y="420643"/>
                  </a:cubicBezTo>
                  <a:lnTo>
                    <a:pt x="108351" y="460743"/>
                  </a:lnTo>
                  <a:cubicBezTo>
                    <a:pt x="117504" y="466003"/>
                    <a:pt x="129189" y="462848"/>
                    <a:pt x="134449" y="453694"/>
                  </a:cubicBezTo>
                  <a:cubicBezTo>
                    <a:pt x="139710" y="444541"/>
                    <a:pt x="136554" y="432856"/>
                    <a:pt x="127401" y="427596"/>
                  </a:cubicBezTo>
                  <a:lnTo>
                    <a:pt x="97683" y="410736"/>
                  </a:lnTo>
                  <a:cubicBezTo>
                    <a:pt x="212609" y="370869"/>
                    <a:pt x="289473" y="262346"/>
                    <a:pt x="288945" y="140703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86C289-6627-4163-8108-E3698087A85F}"/>
                </a:ext>
              </a:extLst>
            </p:cNvPr>
            <p:cNvSpPr/>
            <p:nvPr/>
          </p:nvSpPr>
          <p:spPr>
            <a:xfrm>
              <a:off x="2296465" y="1057404"/>
              <a:ext cx="495300" cy="180975"/>
            </a:xfrm>
            <a:custGeom>
              <a:avLst/>
              <a:gdLst>
                <a:gd name="connsiteX0" fmla="*/ 375488 w 495300"/>
                <a:gd name="connsiteY0" fmla="*/ 123790 h 180975"/>
                <a:gd name="connsiteX1" fmla="*/ 356438 w 495300"/>
                <a:gd name="connsiteY1" fmla="*/ 142840 h 180975"/>
                <a:gd name="connsiteX2" fmla="*/ 375488 w 495300"/>
                <a:gd name="connsiteY2" fmla="*/ 161890 h 180975"/>
                <a:gd name="connsiteX3" fmla="*/ 453783 w 495300"/>
                <a:gd name="connsiteY3" fmla="*/ 161890 h 180975"/>
                <a:gd name="connsiteX4" fmla="*/ 455974 w 495300"/>
                <a:gd name="connsiteY4" fmla="*/ 161890 h 180975"/>
                <a:gd name="connsiteX5" fmla="*/ 466261 w 495300"/>
                <a:gd name="connsiteY5" fmla="*/ 158747 h 180975"/>
                <a:gd name="connsiteX6" fmla="*/ 467594 w 495300"/>
                <a:gd name="connsiteY6" fmla="*/ 157889 h 180975"/>
                <a:gd name="connsiteX7" fmla="*/ 468166 w 495300"/>
                <a:gd name="connsiteY7" fmla="*/ 157413 h 180975"/>
                <a:gd name="connsiteX8" fmla="*/ 468166 w 495300"/>
                <a:gd name="connsiteY8" fmla="*/ 157413 h 180975"/>
                <a:gd name="connsiteX9" fmla="*/ 469404 w 495300"/>
                <a:gd name="connsiteY9" fmla="*/ 156461 h 180975"/>
                <a:gd name="connsiteX10" fmla="*/ 475310 w 495300"/>
                <a:gd name="connsiteY10" fmla="*/ 142840 h 180975"/>
                <a:gd name="connsiteX11" fmla="*/ 475310 w 495300"/>
                <a:gd name="connsiteY11" fmla="*/ 62068 h 180975"/>
                <a:gd name="connsiteX12" fmla="*/ 456260 w 495300"/>
                <a:gd name="connsiteY12" fmla="*/ 43018 h 180975"/>
                <a:gd name="connsiteX13" fmla="*/ 437210 w 495300"/>
                <a:gd name="connsiteY13" fmla="*/ 62068 h 180975"/>
                <a:gd name="connsiteX14" fmla="*/ 437210 w 495300"/>
                <a:gd name="connsiteY14" fmla="*/ 96834 h 180975"/>
                <a:gd name="connsiteX15" fmla="*/ 437210 w 495300"/>
                <a:gd name="connsiteY15" fmla="*/ 96834 h 180975"/>
                <a:gd name="connsiteX16" fmla="*/ 34380 w 495300"/>
                <a:gd name="connsiteY16" fmla="*/ 128997 h 180975"/>
                <a:gd name="connsiteX17" fmla="*/ 33064 w 495300"/>
                <a:gd name="connsiteY17" fmla="*/ 130553 h 180975"/>
                <a:gd name="connsiteX18" fmla="*/ 35350 w 495300"/>
                <a:gd name="connsiteY18" fmla="*/ 157413 h 180975"/>
                <a:gd name="connsiteX19" fmla="*/ 62210 w 495300"/>
                <a:gd name="connsiteY19" fmla="*/ 155127 h 180975"/>
                <a:gd name="connsiteX20" fmla="*/ 409682 w 495300"/>
                <a:gd name="connsiteY20" fmla="*/ 12350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5300" h="180975">
                  <a:moveTo>
                    <a:pt x="375488" y="123790"/>
                  </a:moveTo>
                  <a:cubicBezTo>
                    <a:pt x="364966" y="123790"/>
                    <a:pt x="356438" y="132319"/>
                    <a:pt x="356438" y="142840"/>
                  </a:cubicBezTo>
                  <a:cubicBezTo>
                    <a:pt x="356438" y="153361"/>
                    <a:pt x="364966" y="161890"/>
                    <a:pt x="375488" y="161890"/>
                  </a:cubicBezTo>
                  <a:lnTo>
                    <a:pt x="453783" y="161890"/>
                  </a:lnTo>
                  <a:cubicBezTo>
                    <a:pt x="454513" y="161937"/>
                    <a:pt x="455244" y="161937"/>
                    <a:pt x="455974" y="161890"/>
                  </a:cubicBezTo>
                  <a:cubicBezTo>
                    <a:pt x="459640" y="161891"/>
                    <a:pt x="463222" y="160796"/>
                    <a:pt x="466261" y="158747"/>
                  </a:cubicBezTo>
                  <a:lnTo>
                    <a:pt x="467594" y="157889"/>
                  </a:lnTo>
                  <a:lnTo>
                    <a:pt x="468166" y="157413"/>
                  </a:lnTo>
                  <a:lnTo>
                    <a:pt x="468166" y="157413"/>
                  </a:lnTo>
                  <a:lnTo>
                    <a:pt x="469404" y="156461"/>
                  </a:lnTo>
                  <a:cubicBezTo>
                    <a:pt x="473133" y="152906"/>
                    <a:pt x="475264" y="147992"/>
                    <a:pt x="475310" y="142840"/>
                  </a:cubicBezTo>
                  <a:lnTo>
                    <a:pt x="475310" y="62068"/>
                  </a:lnTo>
                  <a:cubicBezTo>
                    <a:pt x="475310" y="51547"/>
                    <a:pt x="466781" y="43018"/>
                    <a:pt x="456260" y="43018"/>
                  </a:cubicBezTo>
                  <a:cubicBezTo>
                    <a:pt x="445738" y="43018"/>
                    <a:pt x="437210" y="51547"/>
                    <a:pt x="437210" y="62068"/>
                  </a:cubicBezTo>
                  <a:lnTo>
                    <a:pt x="437210" y="96834"/>
                  </a:lnTo>
                  <a:lnTo>
                    <a:pt x="437210" y="96834"/>
                  </a:lnTo>
                  <a:cubicBezTo>
                    <a:pt x="317090" y="-5522"/>
                    <a:pt x="136737" y="8877"/>
                    <a:pt x="34380" y="128997"/>
                  </a:cubicBezTo>
                  <a:cubicBezTo>
                    <a:pt x="33939" y="129513"/>
                    <a:pt x="33501" y="130033"/>
                    <a:pt x="33064" y="130553"/>
                  </a:cubicBezTo>
                  <a:cubicBezTo>
                    <a:pt x="26278" y="138601"/>
                    <a:pt x="27301" y="150628"/>
                    <a:pt x="35350" y="157413"/>
                  </a:cubicBezTo>
                  <a:cubicBezTo>
                    <a:pt x="43399" y="164199"/>
                    <a:pt x="55425" y="163176"/>
                    <a:pt x="62210" y="155127"/>
                  </a:cubicBezTo>
                  <a:cubicBezTo>
                    <a:pt x="149687" y="50934"/>
                    <a:pt x="304834" y="36815"/>
                    <a:pt x="409682" y="123504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7CA5DF2-FDFB-4C97-AFD2-EA4213153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821" y="6444580"/>
            <a:ext cx="346399" cy="346399"/>
          </a:xfrm>
          <a:prstGeom prst="rect">
            <a:avLst/>
          </a:prstGeom>
        </p:spPr>
      </p:pic>
      <p:pic>
        <p:nvPicPr>
          <p:cNvPr id="11" name="Picture 6" descr="Code Icons - Free SVG &amp; PNG Code Images - Noun Project">
            <a:extLst>
              <a:ext uri="{FF2B5EF4-FFF2-40B4-BE49-F238E27FC236}">
                <a16:creationId xmlns:a16="http://schemas.microsoft.com/office/drawing/2014/main" id="{F7178555-C567-46BF-9C55-DFFAC645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873" y="6399469"/>
            <a:ext cx="438697" cy="4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65FAAF-7E0C-477E-97A7-91B67FE9E9A1}"/>
              </a:ext>
            </a:extLst>
          </p:cNvPr>
          <p:cNvSpPr/>
          <p:nvPr/>
        </p:nvSpPr>
        <p:spPr>
          <a:xfrm>
            <a:off x="343949" y="28040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Individuals and interactions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over processes and tools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EF1E9-6233-42D2-8E3A-484BCB6F3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558" y="1336973"/>
            <a:ext cx="4223554" cy="33628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16539E-E5E8-481F-BE39-54B7EAFB9596}"/>
              </a:ext>
            </a:extLst>
          </p:cNvPr>
          <p:cNvSpPr/>
          <p:nvPr/>
        </p:nvSpPr>
        <p:spPr>
          <a:xfrm>
            <a:off x="343949" y="32725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software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over comprehensive documentation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E4755-23EC-40BE-8D3B-4D25D46F0C33}"/>
              </a:ext>
            </a:extLst>
          </p:cNvPr>
          <p:cNvSpPr/>
          <p:nvPr/>
        </p:nvSpPr>
        <p:spPr>
          <a:xfrm>
            <a:off x="343949" y="37409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collaboration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over contract negotiation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Diagonal Corners Snipped 23">
            <a:extLst>
              <a:ext uri="{FF2B5EF4-FFF2-40B4-BE49-F238E27FC236}">
                <a16:creationId xmlns:a16="http://schemas.microsoft.com/office/drawing/2014/main" id="{095C9957-CD70-4CFC-B9C0-3D17BABE0309}"/>
              </a:ext>
            </a:extLst>
          </p:cNvPr>
          <p:cNvSpPr/>
          <p:nvPr/>
        </p:nvSpPr>
        <p:spPr>
          <a:xfrm>
            <a:off x="343949" y="1505912"/>
            <a:ext cx="5886276" cy="822121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B2E258-D5C1-40D8-A887-62D5B8E78653}"/>
              </a:ext>
            </a:extLst>
          </p:cNvPr>
          <p:cNvSpPr/>
          <p:nvPr/>
        </p:nvSpPr>
        <p:spPr>
          <a:xfrm>
            <a:off x="343949" y="4209462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Responding to change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over following a plan*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87C50D-C320-47E2-A1EA-788CF608CB30}"/>
              </a:ext>
            </a:extLst>
          </p:cNvPr>
          <p:cNvSpPr/>
          <p:nvPr/>
        </p:nvSpPr>
        <p:spPr>
          <a:xfrm>
            <a:off x="410296" y="15775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Agile provides a set of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principles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used to deliver solutions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faster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with </a:t>
            </a:r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greater quality</a:t>
            </a:r>
          </a:p>
        </p:txBody>
      </p:sp>
      <p:pic>
        <p:nvPicPr>
          <p:cNvPr id="27" name="Picture 8" descr="File:Visual Studio Code 1.35 icon.svg - Wikimedia Commons">
            <a:extLst>
              <a:ext uri="{FF2B5EF4-FFF2-40B4-BE49-F238E27FC236}">
                <a16:creationId xmlns:a16="http://schemas.microsoft.com/office/drawing/2014/main" id="{F104D666-FBBA-4CAC-822B-79975A7E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09" y="6449507"/>
            <a:ext cx="333180" cy="3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Git - Logo Downloads">
            <a:extLst>
              <a:ext uri="{FF2B5EF4-FFF2-40B4-BE49-F238E27FC236}">
                <a16:creationId xmlns:a16="http://schemas.microsoft.com/office/drawing/2014/main" id="{014E7693-9118-4575-8D1D-D4AEB541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97" y="6425129"/>
            <a:ext cx="381935" cy="3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EE613B28-4CBE-4628-8B76-088F89CBF222}"/>
              </a:ext>
            </a:extLst>
          </p:cNvPr>
          <p:cNvSpPr/>
          <p:nvPr/>
        </p:nvSpPr>
        <p:spPr>
          <a:xfrm>
            <a:off x="6758198" y="514852"/>
            <a:ext cx="4984914" cy="822121"/>
          </a:xfrm>
          <a:prstGeom prst="snip2Diag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BCA8A8-BA5A-4248-8AA8-523860DFA29B}"/>
              </a:ext>
            </a:extLst>
          </p:cNvPr>
          <p:cNvSpPr/>
          <p:nvPr/>
        </p:nvSpPr>
        <p:spPr>
          <a:xfrm>
            <a:off x="6824545" y="586478"/>
            <a:ext cx="4918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Scrum</a:t>
            </a:r>
            <a:r>
              <a:rPr lang="en-US" dirty="0">
                <a:solidFill>
                  <a:srgbClr val="20212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the most popular implementation of the Agile methodology</a:t>
            </a:r>
            <a:endParaRPr lang="en-US" b="1" dirty="0">
              <a:solidFill>
                <a:srgbClr val="20212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19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1154</Words>
  <Application>Microsoft Office PowerPoint</Application>
  <PresentationFormat>Widescreen</PresentationFormat>
  <Paragraphs>208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Segoe UI</vt:lpstr>
      <vt:lpstr>Wingdings</vt:lpstr>
      <vt:lpstr>Office Theme</vt:lpstr>
      <vt:lpstr>Lessons on Good Software Development from the Industry</vt:lpstr>
      <vt:lpstr>PowerPoint Presentation</vt:lpstr>
      <vt:lpstr>PowerPoint Presentation</vt:lpstr>
      <vt:lpstr>Disclaimer!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and Tricks from the Tech Industry</dc:title>
  <dc:creator>Enrique Casillas</dc:creator>
  <cp:lastModifiedBy>Enrique Casillas</cp:lastModifiedBy>
  <cp:revision>517</cp:revision>
  <dcterms:created xsi:type="dcterms:W3CDTF">2022-11-06T03:29:17Z</dcterms:created>
  <dcterms:modified xsi:type="dcterms:W3CDTF">2022-11-09T19:57:21Z</dcterms:modified>
</cp:coreProperties>
</file>